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2"/>
  </p:notesMasterIdLst>
  <p:handoutMasterIdLst>
    <p:handoutMasterId r:id="rId113"/>
  </p:handoutMasterIdLst>
  <p:sldIdLst>
    <p:sldId id="256" r:id="rId2"/>
    <p:sldId id="437" r:id="rId3"/>
    <p:sldId id="419" r:id="rId4"/>
    <p:sldId id="414" r:id="rId5"/>
    <p:sldId id="436" r:id="rId6"/>
    <p:sldId id="397" r:id="rId7"/>
    <p:sldId id="398" r:id="rId8"/>
    <p:sldId id="438" r:id="rId9"/>
    <p:sldId id="439" r:id="rId10"/>
    <p:sldId id="359" r:id="rId11"/>
    <p:sldId id="364" r:id="rId12"/>
    <p:sldId id="354" r:id="rId13"/>
    <p:sldId id="355" r:id="rId14"/>
    <p:sldId id="356" r:id="rId15"/>
    <p:sldId id="440" r:id="rId16"/>
    <p:sldId id="441" r:id="rId17"/>
    <p:sldId id="415" r:id="rId18"/>
    <p:sldId id="366" r:id="rId19"/>
    <p:sldId id="367" r:id="rId20"/>
    <p:sldId id="376" r:id="rId21"/>
    <p:sldId id="370" r:id="rId22"/>
    <p:sldId id="429" r:id="rId23"/>
    <p:sldId id="444" r:id="rId24"/>
    <p:sldId id="431" r:id="rId25"/>
    <p:sldId id="445" r:id="rId26"/>
    <p:sldId id="446" r:id="rId27"/>
    <p:sldId id="448" r:id="rId28"/>
    <p:sldId id="449" r:id="rId29"/>
    <p:sldId id="450" r:id="rId30"/>
    <p:sldId id="377" r:id="rId31"/>
    <p:sldId id="451" r:id="rId32"/>
    <p:sldId id="452" r:id="rId33"/>
    <p:sldId id="453" r:id="rId34"/>
    <p:sldId id="454" r:id="rId35"/>
    <p:sldId id="455" r:id="rId36"/>
    <p:sldId id="456" r:id="rId37"/>
    <p:sldId id="457" r:id="rId38"/>
    <p:sldId id="458" r:id="rId39"/>
    <p:sldId id="425" r:id="rId40"/>
    <p:sldId id="378" r:id="rId41"/>
    <p:sldId id="460" r:id="rId42"/>
    <p:sldId id="461" r:id="rId43"/>
    <p:sldId id="462" r:id="rId44"/>
    <p:sldId id="463" r:id="rId45"/>
    <p:sldId id="464" r:id="rId46"/>
    <p:sldId id="465" r:id="rId47"/>
    <p:sldId id="466" r:id="rId48"/>
    <p:sldId id="467" r:id="rId49"/>
    <p:sldId id="468" r:id="rId50"/>
    <p:sldId id="469" r:id="rId51"/>
    <p:sldId id="470" r:id="rId52"/>
    <p:sldId id="381" r:id="rId53"/>
    <p:sldId id="471" r:id="rId54"/>
    <p:sldId id="472" r:id="rId55"/>
    <p:sldId id="473" r:id="rId56"/>
    <p:sldId id="423" r:id="rId57"/>
    <p:sldId id="474" r:id="rId58"/>
    <p:sldId id="475" r:id="rId59"/>
    <p:sldId id="476" r:id="rId60"/>
    <p:sldId id="477" r:id="rId61"/>
    <p:sldId id="514" r:id="rId62"/>
    <p:sldId id="478" r:id="rId63"/>
    <p:sldId id="387" r:id="rId64"/>
    <p:sldId id="479" r:id="rId65"/>
    <p:sldId id="480" r:id="rId66"/>
    <p:sldId id="481" r:id="rId67"/>
    <p:sldId id="482" r:id="rId68"/>
    <p:sldId id="483" r:id="rId69"/>
    <p:sldId id="484" r:id="rId70"/>
    <p:sldId id="485" r:id="rId71"/>
    <p:sldId id="486" r:id="rId72"/>
    <p:sldId id="487" r:id="rId73"/>
    <p:sldId id="488" r:id="rId74"/>
    <p:sldId id="390" r:id="rId75"/>
    <p:sldId id="489" r:id="rId76"/>
    <p:sldId id="490" r:id="rId77"/>
    <p:sldId id="491" r:id="rId78"/>
    <p:sldId id="492" r:id="rId79"/>
    <p:sldId id="493" r:id="rId80"/>
    <p:sldId id="494" r:id="rId81"/>
    <p:sldId id="495" r:id="rId82"/>
    <p:sldId id="496" r:id="rId83"/>
    <p:sldId id="497" r:id="rId84"/>
    <p:sldId id="499" r:id="rId85"/>
    <p:sldId id="392" r:id="rId86"/>
    <p:sldId id="500" r:id="rId87"/>
    <p:sldId id="501" r:id="rId88"/>
    <p:sldId id="502" r:id="rId89"/>
    <p:sldId id="503" r:id="rId90"/>
    <p:sldId id="504" r:id="rId91"/>
    <p:sldId id="505" r:id="rId92"/>
    <p:sldId id="506" r:id="rId93"/>
    <p:sldId id="507" r:id="rId94"/>
    <p:sldId id="508" r:id="rId95"/>
    <p:sldId id="510" r:id="rId96"/>
    <p:sldId id="509" r:id="rId97"/>
    <p:sldId id="511" r:id="rId98"/>
    <p:sldId id="512" r:id="rId99"/>
    <p:sldId id="407" r:id="rId100"/>
    <p:sldId id="513" r:id="rId101"/>
    <p:sldId id="515" r:id="rId102"/>
    <p:sldId id="516" r:id="rId103"/>
    <p:sldId id="517" r:id="rId104"/>
    <p:sldId id="518" r:id="rId105"/>
    <p:sldId id="519" r:id="rId106"/>
    <p:sldId id="520" r:id="rId107"/>
    <p:sldId id="428" r:id="rId108"/>
    <p:sldId id="442" r:id="rId109"/>
    <p:sldId id="443" r:id="rId110"/>
    <p:sldId id="409" r:id="rId11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48"/>
    <p:restoredTop sz="84203"/>
  </p:normalViewPr>
  <p:slideViewPr>
    <p:cSldViewPr>
      <p:cViewPr>
        <p:scale>
          <a:sx n="100" d="100"/>
          <a:sy n="100" d="100"/>
        </p:scale>
        <p:origin x="1960" y="95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dirty="0" smtClean="0">
                <a:latin typeface="Helvetica" charset="0"/>
                <a:ea typeface="ＭＳ Ｐゴシック" charset="-128"/>
                <a:cs typeface="Helvetica" charset="0"/>
              </a:rPr>
              <a:t>Operations (errors w/spaces)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54229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30</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40</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62</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63</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74</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76</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79</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85</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94</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6</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a:t>
            </a:r>
            <a:r>
              <a:rPr lang="mr-IN" baseline="0" dirty="0" smtClean="0"/>
              <a:t>–</a:t>
            </a:r>
            <a:r>
              <a:rPr lang="en-US" baseline="0" dirty="0" smtClean="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108</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10</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7/10/17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16649426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7/10/17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4"/>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NUL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7/10/17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ode.pyret.org/editor#share=0BzzMl1BJlJDkM0dQODJZVHBVSjQ"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tiff"/><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25.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ode.pyret.org/editor#share=0BzzMl1BJlJDkNnlKOE84QUlUZV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tiff"/><Relationship Id="rId3" Type="http://schemas.openxmlformats.org/officeDocument/2006/relationships/image" Target="../media/image26.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code.pyret.org/editor#share=0BzzMl1BJlJDkQ3c4SDlDS1BaLW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code.pyret.org/editor#share=0BzzMl1BJlJDkSXNaU185LVZ3VE0"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Is GDP-per-capita positively correlated with life-expectancy?”</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36</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Easy, right? Well</a:t>
            </a:r>
            <a:r>
              <a:rPr lang="mr-IN" dirty="0" smtClean="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Our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table has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But all things being equal, larger countries will always have more </a:t>
            </a:r>
            <a:r>
              <a:rPr lang="en-US" sz="2000" i="1" dirty="0" smtClean="0">
                <a:latin typeface="Arial" charset="0"/>
                <a:ea typeface="Arial" charset="0"/>
                <a:cs typeface="Arial" charset="0"/>
              </a:rPr>
              <a:t>total</a:t>
            </a:r>
            <a:r>
              <a:rPr lang="en-US" sz="2000" dirty="0" smtClean="0">
                <a:latin typeface="Arial" charset="0"/>
                <a:ea typeface="Arial" charset="0"/>
                <a:cs typeface="Arial" charset="0"/>
              </a:rPr>
              <a:t> GDP.</a:t>
            </a:r>
          </a:p>
          <a:p>
            <a:pPr marL="457200" indent="-457200" eaLnBrk="1" hangingPunct="1">
              <a:spcAft>
                <a:spcPts val="1800"/>
              </a:spcAft>
              <a:buClr>
                <a:srgbClr val="4C4C4C"/>
              </a:buClr>
              <a:buSzTx/>
            </a:pPr>
            <a:r>
              <a:rPr lang="en-US" sz="2000" dirty="0" smtClean="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We need a way to </a:t>
            </a:r>
            <a:r>
              <a:rPr lang="en-US" sz="2000" i="1" dirty="0" smtClean="0">
                <a:latin typeface="Arial" charset="0"/>
                <a:ea typeface="Arial" charset="0"/>
                <a:cs typeface="Arial" charset="0"/>
              </a:rPr>
              <a:t>extend</a:t>
            </a:r>
            <a:r>
              <a:rPr lang="en-US" sz="2000" dirty="0" smtClean="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smtClean="0">
                <a:latin typeface="Arial" charset="0"/>
                <a:ea typeface="Arial" charset="0"/>
                <a:cs typeface="Arial" charset="0"/>
              </a:rPr>
              <a:t>Turn to Page 37</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smtClean="0">
                <a:solidFill>
                  <a:schemeClr val="bg1"/>
                </a:solidFill>
                <a:latin typeface="Courier New" charset="0"/>
                <a:ea typeface="Courier New" charset="0"/>
                <a:cs typeface="Courier New" charset="0"/>
              </a:rPr>
              <a:t>per-capita-</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a:t>
            </a:r>
            <a:r>
              <a:rPr lang="en-US" sz="3000" dirty="0" err="1" smtClean="0">
                <a:solidFill>
                  <a:schemeClr val="bg1"/>
                </a:solidFill>
                <a:latin typeface="Courier New" charset="0"/>
                <a:ea typeface="Courier New" charset="0"/>
                <a:cs typeface="Courier New" charset="0"/>
              </a:rPr>
              <a:t>gdp</a:t>
            </a:r>
            <a:r>
              <a:rPr lang="en-US" sz="3000" dirty="0" smtClean="0">
                <a:solidFill>
                  <a:schemeClr val="bg1"/>
                </a:solidFill>
                <a:latin typeface="Courier New" charset="0"/>
                <a:ea typeface="Courier New" charset="0"/>
                <a:cs typeface="Courier New" charset="0"/>
              </a:rPr>
              <a:t>  ×  population</a:t>
            </a:r>
            <a:endParaRPr lang="en-US" sz="3000"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latin typeface="Courier New" charset="0"/>
                <a:ea typeface="Courier New" charset="0"/>
                <a:cs typeface="Courier New" charset="0"/>
              </a:rPr>
              <a:t>extend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9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a:t>
            </a:r>
            <a:r>
              <a:rPr lang="en-US" sz="2000" dirty="0" smtClean="0">
                <a:latin typeface="Arial" charset="0"/>
                <a:ea typeface="Arial" charset="0"/>
                <a:cs typeface="Arial" charset="0"/>
              </a:rPr>
              <a:t> evaluate to?</a:t>
            </a:r>
          </a:p>
          <a:p>
            <a:pPr marL="457200" indent="-457200" eaLnBrk="1" hangingPunct="1">
              <a:spcAft>
                <a:spcPts val="1800"/>
              </a:spcAft>
              <a:buClr>
                <a:srgbClr val="4C4C4C"/>
              </a:buClr>
              <a:buSzTx/>
            </a:pPr>
            <a:r>
              <a:rPr lang="en-US" sz="2000" dirty="0" smtClean="0">
                <a:latin typeface="Arial" charset="0"/>
                <a:ea typeface="Arial" charset="0"/>
                <a:cs typeface="Arial" charset="0"/>
              </a:rPr>
              <a:t>What does </a:t>
            </a:r>
            <a:r>
              <a:rPr lang="en-US" sz="2000" dirty="0" smtClean="0">
                <a:latin typeface="Courier New" charset="0"/>
                <a:ea typeface="Courier New" charset="0"/>
                <a:cs typeface="Courier New" charset="0"/>
              </a:rPr>
              <a:t>basketball-extended</a:t>
            </a:r>
            <a:r>
              <a:rPr lang="en-US" sz="2000" dirty="0" smtClean="0">
                <a:latin typeface="Arial" charset="0"/>
                <a:ea typeface="Arial" charset="0"/>
                <a:cs typeface="Arial" charset="0"/>
              </a:rPr>
              <a:t> evaluate to?</a:t>
            </a:r>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extend </a:t>
            </a:r>
            <a:r>
              <a:rPr lang="en-US" dirty="0" smtClean="0"/>
              <a:t>query</a:t>
            </a:r>
            <a:endParaRPr lang="en-US" dirty="0"/>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smtClean="0">
                <a:latin typeface="Courier New" charset="0"/>
                <a:ea typeface="Courier New" charset="0"/>
                <a:cs typeface="Courier New" charset="0"/>
              </a:rPr>
              <a:t>extend </a:t>
            </a:r>
            <a:r>
              <a:rPr lang="en-US" sz="2600" dirty="0" smtClean="0">
                <a:latin typeface="Courier New" charset="0"/>
                <a:ea typeface="Courier New" charset="0"/>
                <a:cs typeface="Courier New" charset="0"/>
              </a:rPr>
              <a:t>basketball </a:t>
            </a:r>
            <a:r>
              <a:rPr lang="en-US" sz="2600" b="1" dirty="0" smtClean="0">
                <a:latin typeface="Courier New" charset="0"/>
                <a:ea typeface="Courier New" charset="0"/>
                <a:cs typeface="Courier New" charset="0"/>
              </a:rPr>
              <a:t>using</a:t>
            </a:r>
            <a:r>
              <a:rPr lang="en-US" sz="2600" dirty="0" smtClean="0">
                <a:latin typeface="Courier New" charset="0"/>
                <a:ea typeface="Courier New" charset="0"/>
                <a:cs typeface="Courier New" charset="0"/>
              </a:rPr>
              <a:t> </a:t>
            </a:r>
            <a:r>
              <a:rPr lang="en-US" sz="2600" i="1" dirty="0" smtClean="0">
                <a:latin typeface="Courier New" charset="0"/>
                <a:ea typeface="Courier New" charset="0"/>
                <a:cs typeface="Courier New" charset="0"/>
              </a:rPr>
              <a:t>game1,game2,game3 </a:t>
            </a:r>
            <a:r>
              <a:rPr lang="en-US" dirty="0" smtClean="0">
                <a:latin typeface="Courier New" charset="0"/>
                <a:ea typeface="Courier New" charset="0"/>
                <a:cs typeface="Courier New" charset="0"/>
              </a:rPr>
              <a:t>:</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total: game1 + game2 + game3</a:t>
            </a:r>
            <a:endParaRPr lang="en-US" dirty="0" smtClean="0">
              <a:latin typeface="Courier New" charset="0"/>
              <a:ea typeface="Courier New" charset="0"/>
              <a:cs typeface="Courier New" charset="0"/>
            </a:endParaRP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a:t>
            </a:r>
            <a:r>
              <a:rPr lang="en-US" dirty="0" smtClean="0">
                <a:solidFill>
                  <a:schemeClr val="tx1"/>
                </a:solidFill>
              </a:rPr>
              <a:t>olon</a:t>
            </a:r>
            <a:endParaRPr lang="en-US" dirty="0">
              <a:solidFill>
                <a:schemeClr val="tx1"/>
              </a:solidFill>
            </a:endParaRP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a:t>
              </a:r>
              <a:r>
                <a:rPr lang="en-US" dirty="0" smtClean="0">
                  <a:solidFill>
                    <a:schemeClr val="tx1"/>
                  </a:solidFill>
                </a:rPr>
                <a:t>uery body</a:t>
              </a:r>
              <a:endParaRPr lang="en-US" dirty="0">
                <a:solidFill>
                  <a:schemeClr val="tx1"/>
                </a:solidFill>
              </a:endParaRP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38: </a:t>
            </a:r>
            <a:r>
              <a:rPr lang="en-US" dirty="0">
                <a:latin typeface="Courier New" charset="0"/>
                <a:ea typeface="Courier New" charset="0"/>
                <a:cs typeface="Courier New" charset="0"/>
              </a:rPr>
              <a:t>b</a:t>
            </a:r>
            <a:r>
              <a:rPr lang="en-US" dirty="0" smtClean="0">
                <a:latin typeface="Courier New" charset="0"/>
                <a:ea typeface="Courier New" charset="0"/>
                <a:cs typeface="Courier New" charset="0"/>
              </a:rPr>
              <a:t>ody building</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protein-per-gram  :   sodium / serving-size</a:t>
            </a:r>
            <a:endParaRPr lang="en-US" sz="1500" dirty="0">
              <a:solidFill>
                <a:schemeClr val="bg1"/>
              </a:solidFill>
              <a:latin typeface="Comic Sans MS" charset="0"/>
              <a:ea typeface="Comic Sans MS" charset="0"/>
              <a:cs typeface="Comic Sans MS" charset="0"/>
            </a:endParaRP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food, calories, protein-per-gram</a:t>
            </a:r>
            <a:endParaRPr lang="en-US" sz="1600" dirty="0">
              <a:solidFill>
                <a:schemeClr val="bg1"/>
              </a:solidFill>
              <a:latin typeface="Comic Sans MS" charset="0"/>
              <a:ea typeface="Comic Sans MS" charset="0"/>
              <a:cs typeface="Comic Sans MS" charset="0"/>
            </a:endParaRP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a:t>
            </a:r>
            <a:r>
              <a:rPr lang="en-US" sz="1600" smtClean="0">
                <a:solidFill>
                  <a:schemeClr val="bg1"/>
                </a:solidFill>
                <a:latin typeface="Comic Sans MS" charset="0"/>
                <a:ea typeface="Comic Sans MS" charset="0"/>
                <a:cs typeface="Comic Sans MS" charset="0"/>
              </a:rPr>
              <a:t>rotien</a:t>
            </a:r>
            <a:r>
              <a:rPr lang="en-US" sz="1600" dirty="0" smtClean="0">
                <a:solidFill>
                  <a:schemeClr val="bg1"/>
                </a:solidFill>
                <a:latin typeface="Comic Sans MS" charset="0"/>
                <a:ea typeface="Comic Sans MS" charset="0"/>
                <a:cs typeface="Comic Sans MS" charset="0"/>
              </a:rPr>
              <a:t>-per-gram ascending</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nutrition</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protein, serving-size</a:t>
            </a:r>
            <a:endParaRPr lang="en-US" sz="15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a:t>
            </a:r>
            <a:r>
              <a:rPr lang="en-US" sz="1500" dirty="0" smtClean="0">
                <a:solidFill>
                  <a:schemeClr val="bg1"/>
                </a:solidFill>
                <a:latin typeface="Comic Sans MS" charset="0"/>
                <a:ea typeface="Comic Sans MS" charset="0"/>
                <a:cs typeface="Comic Sans MS" charset="0"/>
              </a:rPr>
              <a:t>utrition-extended</a:t>
            </a:r>
            <a:endParaRPr lang="en-US" sz="1500" dirty="0">
              <a:solidFill>
                <a:schemeClr val="bg1"/>
              </a:solidFill>
              <a:latin typeface="Comic Sans MS" charset="0"/>
              <a:ea typeface="Comic Sans MS" charset="0"/>
              <a:cs typeface="Comic Sans MS" charset="0"/>
            </a:endParaRP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a:t>
            </a:r>
            <a:r>
              <a:rPr lang="en-US" sz="1600" dirty="0" smtClean="0">
                <a:solidFill>
                  <a:schemeClr val="bg1"/>
                </a:solidFill>
                <a:latin typeface="Comic Sans MS" charset="0"/>
                <a:ea typeface="Comic Sans MS" charset="0"/>
                <a:cs typeface="Comic Sans MS" charset="0"/>
              </a:rPr>
              <a:t>utrition-ordered</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nutrition-selected</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smtClean="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39: </a:t>
            </a:r>
            <a:r>
              <a:rPr lang="en-US" dirty="0" smtClean="0">
                <a:latin typeface="Courier New" charset="0"/>
                <a:ea typeface="Courier New" charset="0"/>
                <a:cs typeface="Courier New" charset="0"/>
              </a:rPr>
              <a:t>term length</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term-length                year-ended </a:t>
            </a:r>
            <a:r>
              <a:rPr lang="mr-IN" sz="1500" dirty="0" smtClean="0">
                <a:solidFill>
                  <a:schemeClr val="bg1"/>
                </a:solidFill>
                <a:latin typeface="Comic Sans MS" charset="0"/>
                <a:ea typeface="Comic Sans MS" charset="0"/>
                <a:cs typeface="Comic Sans MS" charset="0"/>
              </a:rPr>
              <a:t>–</a:t>
            </a:r>
            <a:r>
              <a:rPr lang="en-US" sz="1500" dirty="0" smtClean="0">
                <a:solidFill>
                  <a:schemeClr val="bg1"/>
                </a:solidFill>
                <a:latin typeface="Comic Sans MS" charset="0"/>
                <a:ea typeface="Comic Sans MS" charset="0"/>
                <a:cs typeface="Comic Sans MS" charset="0"/>
              </a:rPr>
              <a:t> year-started</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year-started</a:t>
            </a:r>
            <a:r>
              <a:rPr lang="en-US" sz="1300" smtClean="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presidents-extended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Page 40: </a:t>
            </a:r>
            <a:r>
              <a:rPr lang="en-US" dirty="0" err="1" smtClean="0">
                <a:latin typeface="Courier New" charset="0"/>
                <a:ea typeface="Courier New" charset="0"/>
                <a:cs typeface="Courier New" charset="0"/>
              </a:rPr>
              <a:t>gdp</a:t>
            </a:r>
            <a:r>
              <a:rPr lang="en-US" dirty="0" smtClean="0">
                <a:latin typeface="Courier New" charset="0"/>
                <a:ea typeface="Courier New" charset="0"/>
                <a:cs typeface="Courier New" charset="0"/>
              </a:rPr>
              <a:t> v. population</a:t>
            </a:r>
            <a:endParaRPr lang="en-US" dirty="0">
              <a:latin typeface="Courier New" charset="0"/>
              <a:ea typeface="Courier New" charset="0"/>
              <a:cs typeface="Courier New" charset="0"/>
            </a:endParaRP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smtClean="0">
                <a:solidFill>
                  <a:schemeClr val="bg1"/>
                </a:solidFill>
                <a:latin typeface="Comic Sans MS" charset="0"/>
                <a:ea typeface="Comic Sans MS" charset="0"/>
                <a:cs typeface="Comic Sans MS" charset="0"/>
              </a:rPr>
              <a:t>per-capita-</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a:t>
            </a:r>
            <a:r>
              <a:rPr lang="en-US" sz="1500" dirty="0" err="1" smtClean="0">
                <a:solidFill>
                  <a:schemeClr val="bg1"/>
                </a:solidFill>
                <a:latin typeface="Comic Sans MS" charset="0"/>
                <a:ea typeface="Comic Sans MS" charset="0"/>
                <a:cs typeface="Comic Sans MS" charset="0"/>
              </a:rPr>
              <a:t>gdp</a:t>
            </a:r>
            <a:r>
              <a:rPr lang="en-US" sz="1500" dirty="0" smtClean="0">
                <a:solidFill>
                  <a:schemeClr val="bg1"/>
                </a:solidFill>
                <a:latin typeface="Comic Sans MS" charset="0"/>
                <a:ea typeface="Comic Sans MS" charset="0"/>
                <a:cs typeface="Comic Sans MS" charset="0"/>
              </a:rPr>
              <a:t> / population</a:t>
            </a:r>
            <a:endParaRPr lang="en-US" sz="1500" dirty="0">
              <a:solidFill>
                <a:schemeClr val="bg1"/>
              </a:solidFill>
              <a:latin typeface="Comic Sans MS" charset="0"/>
              <a:ea typeface="Comic Sans MS" charset="0"/>
              <a:cs typeface="Comic Sans MS" charset="0"/>
            </a:endParaRP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a:t>
            </a:r>
            <a:endParaRPr lang="en-US" sz="1500" dirty="0">
              <a:solidFill>
                <a:schemeClr val="bg1"/>
              </a:solidFill>
              <a:latin typeface="Comic Sans MS" charset="0"/>
              <a:ea typeface="Comic Sans MS" charset="0"/>
              <a:cs typeface="Comic Sans MS" charset="0"/>
            </a:endParaRP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smtClean="0">
                <a:solidFill>
                  <a:schemeClr val="bg1"/>
                </a:solidFill>
                <a:latin typeface="Comic Sans MS" charset="0"/>
                <a:ea typeface="Comic Sans MS" charset="0"/>
                <a:cs typeface="Comic Sans MS" charset="0"/>
              </a:rPr>
              <a:t>   </a:t>
            </a:r>
            <a:r>
              <a:rPr lang="en-US" sz="1300" dirty="0" err="1" smtClean="0">
                <a:solidFill>
                  <a:schemeClr val="bg1"/>
                </a:solidFill>
                <a:latin typeface="Comic Sans MS" charset="0"/>
                <a:ea typeface="Comic Sans MS" charset="0"/>
                <a:cs typeface="Comic Sans MS" charset="0"/>
              </a:rPr>
              <a:t>gdp</a:t>
            </a:r>
            <a:r>
              <a:rPr lang="en-US" sz="1300" dirty="0" smtClean="0">
                <a:solidFill>
                  <a:schemeClr val="bg1"/>
                </a:solidFill>
                <a:latin typeface="Comic Sans MS" charset="0"/>
                <a:ea typeface="Comic Sans MS" charset="0"/>
                <a:cs typeface="Comic Sans MS" charset="0"/>
              </a:rPr>
              <a:t>, population</a:t>
            </a:r>
            <a:endParaRPr lang="en-US" sz="1300" dirty="0">
              <a:solidFill>
                <a:schemeClr val="bg1"/>
              </a:solidFill>
              <a:latin typeface="Comic Sans MS" charset="0"/>
              <a:ea typeface="Comic Sans MS" charset="0"/>
              <a:cs typeface="Comic Sans MS" charset="0"/>
            </a:endParaRP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countries-extended</a:t>
            </a:r>
            <a:endParaRPr lang="en-US" sz="1500" dirty="0">
              <a:solidFill>
                <a:schemeClr val="bg1"/>
              </a:solidFill>
              <a:latin typeface="Comic Sans MS" charset="0"/>
              <a:ea typeface="Comic Sans MS" charset="0"/>
              <a:cs typeface="Comic Sans MS" charset="0"/>
            </a:endParaRP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countries-sieved</a:t>
            </a:r>
            <a:endParaRPr lang="en-US" sz="1500" dirty="0">
              <a:solidFill>
                <a:schemeClr val="bg1"/>
              </a:solidFill>
              <a:latin typeface="Comic Sans MS" charset="0"/>
              <a:ea typeface="Comic Sans MS" charset="0"/>
              <a:cs typeface="Comic Sans MS" charset="0"/>
            </a:endParaRP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smtClean="0">
                <a:solidFill>
                  <a:schemeClr val="bg1"/>
                </a:solidFill>
                <a:latin typeface="Comic Sans MS" charset="0"/>
                <a:ea typeface="Comic Sans MS" charset="0"/>
                <a:cs typeface="Comic Sans MS" charset="0"/>
              </a:rPr>
              <a:t>countries-extended</a:t>
            </a:r>
            <a:endParaRPr lang="en-US" sz="1300" dirty="0">
              <a:solidFill>
                <a:schemeClr val="bg1"/>
              </a:solidFill>
              <a:latin typeface="Comic Sans MS" charset="0"/>
              <a:ea typeface="Comic Sans MS" charset="0"/>
              <a:cs typeface="Comic Sans MS" charset="0"/>
            </a:endParaRP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smtClean="0">
                <a:solidFill>
                  <a:schemeClr val="bg1"/>
                </a:solidFill>
                <a:latin typeface="Comic Sans MS" charset="0"/>
                <a:ea typeface="Comic Sans MS" charset="0"/>
                <a:cs typeface="Comic Sans MS" charset="0"/>
              </a:rPr>
              <a:t>continent</a:t>
            </a:r>
            <a:endParaRPr lang="en-US" sz="1500" dirty="0">
              <a:solidFill>
                <a:schemeClr val="bg1"/>
              </a:solidFill>
              <a:latin typeface="Comic Sans MS" charset="0"/>
              <a:ea typeface="Comic Sans MS" charset="0"/>
              <a:cs typeface="Comic Sans MS" charset="0"/>
            </a:endParaRP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a:t>
            </a:r>
            <a:r>
              <a:rPr lang="en-US" sz="1500" dirty="0" smtClean="0">
                <a:solidFill>
                  <a:schemeClr val="bg1"/>
                </a:solidFill>
                <a:latin typeface="Comic Sans MS" charset="0"/>
                <a:ea typeface="Comic Sans MS" charset="0"/>
                <a:cs typeface="Comic Sans MS" charset="0"/>
              </a:rPr>
              <a:t>ontinent == “</a:t>
            </a:r>
            <a:r>
              <a:rPr lang="en-US" sz="1500" dirty="0" err="1" smtClean="0">
                <a:solidFill>
                  <a:schemeClr val="bg1"/>
                </a:solidFill>
                <a:latin typeface="Comic Sans MS" charset="0"/>
                <a:ea typeface="Comic Sans MS" charset="0"/>
                <a:cs typeface="Comic Sans MS" charset="0"/>
              </a:rPr>
              <a:t>africa</a:t>
            </a:r>
            <a:r>
              <a:rPr lang="en-US" sz="1500" dirty="0" smtClean="0">
                <a:solidFill>
                  <a:schemeClr val="bg1"/>
                </a:solidFill>
                <a:latin typeface="Comic Sans MS" charset="0"/>
                <a:ea typeface="Comic Sans MS" charset="0"/>
                <a:cs typeface="Comic Sans MS" charset="0"/>
              </a:rPr>
              <a:t>”</a:t>
            </a:r>
            <a:endParaRPr lang="en-US" sz="15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Final Project</a:t>
            </a:r>
            <a:endParaRPr lang="en-US" dirty="0"/>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smtClean="0">
                <a:latin typeface="Helvetica" charset="0"/>
                <a:ea typeface="ＭＳ Ｐゴシック" charset="-128"/>
                <a:cs typeface="Helvetica" charset="0"/>
              </a:rPr>
              <a:t>Finish the remaining question(s)!</a:t>
            </a:r>
          </a:p>
          <a:p>
            <a:pPr>
              <a:spcAft>
                <a:spcPts val="2000"/>
              </a:spcAft>
            </a:pPr>
            <a:r>
              <a:rPr lang="en-US" altLang="en-US" dirty="0" smtClean="0">
                <a:latin typeface="Helvetica" charset="0"/>
                <a:ea typeface="ＭＳ Ｐゴシック" charset="-128"/>
                <a:cs typeface="Helvetica" charset="0"/>
              </a:rPr>
              <a:t>Don’t forget to copy/paste any new charts or graphs you create.</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107</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109</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a:t>
            </a:r>
            <a:r>
              <a:rPr lang="en-US" cap="small" dirty="0" smtClean="0"/>
              <a:t>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p:txBody>
      </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28800" y="2038350"/>
            <a:ext cx="4521200" cy="4438650"/>
          </a:xfrm>
          <a:prstGeom prst="rect">
            <a:avLst/>
          </a:prstGeom>
        </p:spPr>
      </p:pic>
      <p:grpSp>
        <p:nvGrpSpPr>
          <p:cNvPr id="7" name="Group 6"/>
          <p:cNvGrpSpPr/>
          <p:nvPr/>
        </p:nvGrpSpPr>
        <p:grpSpPr>
          <a:xfrm>
            <a:off x="381000" y="2022043"/>
            <a:ext cx="8029581" cy="4435602"/>
            <a:chOff x="381000" y="2022043"/>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22043"/>
              <a:ext cx="3914781" cy="4435602"/>
            </a:xfrm>
            <a:prstGeom prst="rect">
              <a:avLst/>
            </a:prstGeom>
            <a:grpFill/>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12" name="Group 11"/>
          <p:cNvGrpSpPr/>
          <p:nvPr/>
        </p:nvGrpSpPr>
        <p:grpSpPr>
          <a:xfrm>
            <a:off x="449956" y="2971800"/>
            <a:ext cx="8396488" cy="3639312"/>
            <a:chOff x="329184" y="2609088"/>
            <a:chExt cx="8396488" cy="3639312"/>
          </a:xfrm>
        </p:grpSpPr>
        <p:pic>
          <p:nvPicPr>
            <p:cNvPr id="6" name="Picture 5"/>
            <p:cNvPicPr>
              <a:picLocks noChangeAspect="1"/>
            </p:cNvPicPr>
            <p:nvPr/>
          </p:nvPicPr>
          <p:blipFill>
            <a:blip r:embed="rId4"/>
            <a:stretch>
              <a:fillRect/>
            </a:stretch>
          </p:blipFill>
          <p:spPr>
            <a:xfrm>
              <a:off x="329184" y="2609088"/>
              <a:ext cx="3739144" cy="3639312"/>
            </a:xfrm>
            <a:prstGeom prst="rect">
              <a:avLst/>
            </a:prstGeom>
          </p:spPr>
        </p:pic>
        <p:pic>
          <p:nvPicPr>
            <p:cNvPr id="11" name="Picture 10"/>
            <p:cNvPicPr>
              <a:picLocks noChangeAspect="1"/>
            </p:cNvPicPr>
            <p:nvPr/>
          </p:nvPicPr>
          <p:blipFill>
            <a:blip r:embed="rId5"/>
            <a:stretch>
              <a:fillRect/>
            </a:stretch>
          </p:blipFill>
          <p:spPr>
            <a:xfrm>
              <a:off x="4356872" y="2828544"/>
              <a:ext cx="4368800" cy="320040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267200" y="2286000"/>
            <a:ext cx="4165600" cy="4272961"/>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animEffect transition="in" filter="fade">
                                      <p:cBhvr>
                                        <p:cTn id="7" dur="500"/>
                                        <p:tgtEl>
                                          <p:spTgt spid="1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8" end="8"/>
                                            </p:txEl>
                                          </p:spTgt>
                                        </p:tgtEl>
                                        <p:attrNameLst>
                                          <p:attrName>style.visibility</p:attrName>
                                        </p:attrNameLst>
                                      </p:cBhvr>
                                      <p:to>
                                        <p:strVal val="visible"/>
                                      </p:to>
                                    </p:set>
                                    <p:animEffect transition="in" filter="fade">
                                      <p:cBhvr>
                                        <p:cTn id="12"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a:t>
            </a:r>
            <a:r>
              <a:rPr lang="en-US" altLang="en-US" sz="2500" dirty="0" smtClean="0">
                <a:latin typeface="Arial" charset="0"/>
              </a:rPr>
              <a:t>Science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Math &amp; Statistics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Business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Civics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AP CS </a:t>
            </a:r>
            <a:r>
              <a:rPr lang="en-US" altLang="en-US" sz="2500" dirty="0" smtClean="0">
                <a:latin typeface="Arial" charset="0"/>
              </a:rPr>
              <a:t>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extLst>
      <p:ext uri="{BB962C8B-B14F-4D97-AF65-F5344CB8AC3E}">
        <p14:creationId xmlns:p14="http://schemas.microsoft.com/office/powerpoint/2010/main" val="1137341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Questions that Matter</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21</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 did you use to get that answer? (2min)</a:t>
            </a:r>
            <a:endParaRPr lang="en-US" altLang="en-US" sz="2400" dirty="0">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a:t>
            </a:r>
            <a:r>
              <a:rPr lang="en-US" sz="2400" dirty="0"/>
              <a:t>code would you write, to compute the total cost of the party</a:t>
            </a:r>
            <a:r>
              <a:rPr lang="en-US" sz="2400" dirty="0" smtClean="0"/>
              <a:t>?</a:t>
            </a:r>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26</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t>num</a:t>
            </a:r>
            <a:r>
              <a:rPr lang="en-US" sz="2400" dirty="0"/>
              <a:t>-min.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t>num</a:t>
            </a:r>
            <a:r>
              <a:rPr lang="en-US" sz="2400" dirty="0"/>
              <a:t>-min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819275"/>
            <a:ext cx="8610600"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Turn to page 46</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eaLnBrk="1" hangingPunct="1">
              <a:spcAft>
                <a:spcPts val="1800"/>
              </a:spcAft>
              <a:buClr>
                <a:srgbClr val="4C4C4C"/>
              </a:buClr>
              <a:buSzTx/>
              <a:buFontTx/>
              <a:buNone/>
            </a:pPr>
            <a:endParaRPr lang="en-US" altLang="en-US" sz="2400" i="1" u="sng" dirty="0" smtClean="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dirty="0" smtClean="0">
                <a:latin typeface="Courier New" charset="0"/>
                <a:ea typeface="Courier New" charset="0"/>
                <a:cs typeface="Courier New" charset="0"/>
              </a:rPr>
              <a:t># </a:t>
            </a:r>
            <a:r>
              <a:rPr lang="en-US" altLang="en-US" sz="2400" dirty="0" err="1">
                <a:latin typeface="Courier New" charset="0"/>
                <a:ea typeface="Courier New" charset="0"/>
                <a:cs typeface="Courier New" charset="0"/>
              </a:rPr>
              <a:t>MrCoffee</a:t>
            </a:r>
            <a:r>
              <a:rPr lang="en-US" altLang="en-US" sz="2400" dirty="0">
                <a:latin typeface="Courier New" charset="0"/>
                <a:ea typeface="Courier New" charset="0"/>
                <a:cs typeface="Courier New" charset="0"/>
              </a:rPr>
              <a:t>	</a:t>
            </a:r>
            <a:r>
              <a:rPr lang="en-US" altLang="en-US" sz="2400" dirty="0" smtClean="0">
                <a:latin typeface="Courier New" charset="0"/>
                <a:ea typeface="Courier New" charset="0"/>
                <a:cs typeface="Courier New" charset="0"/>
              </a:rPr>
              <a:t>: Beans Water    </a:t>
            </a:r>
            <a:r>
              <a:rPr lang="en-US" altLang="en-US" sz="2400" dirty="0">
                <a:latin typeface="Courier New" charset="0"/>
                <a:ea typeface="Courier New" charset="0"/>
                <a:cs typeface="Courier New" charset="0"/>
              </a:rPr>
              <a:t>	</a:t>
            </a:r>
            <a:r>
              <a:rPr lang="en-US" altLang="en-US" sz="2400" dirty="0">
                <a:latin typeface="Courier New" charset="0"/>
                <a:ea typeface="Courier New" charset="0"/>
                <a:cs typeface="Courier New" charset="0"/>
                <a:sym typeface="Wingdings" charset="2"/>
              </a:rPr>
              <a:t> Coffee</a:t>
            </a:r>
            <a:endParaRPr lang="en-US" altLang="en-US" sz="2400"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dirty="0" smtClean="0">
                <a:latin typeface="Courier New" charset="0"/>
                <a:ea typeface="Courier New" charset="0"/>
                <a:cs typeface="Courier New" charset="0"/>
              </a:rPr>
              <a:t># </a:t>
            </a:r>
            <a:r>
              <a:rPr lang="en-US" altLang="en-US" sz="2400" dirty="0" err="1" smtClean="0">
                <a:latin typeface="Courier New" charset="0"/>
                <a:ea typeface="Courier New" charset="0"/>
                <a:cs typeface="Courier New" charset="0"/>
              </a:rPr>
              <a:t>num-</a:t>
            </a:r>
            <a:r>
              <a:rPr lang="en-US" altLang="en-US" sz="2400" dirty="0" err="1" smtClean="0">
                <a:latin typeface="Courier New" charset="0"/>
                <a:ea typeface="Courier New" charset="0"/>
                <a:cs typeface="Courier New" charset="0"/>
              </a:rPr>
              <a:t>sqrt</a:t>
            </a:r>
            <a:r>
              <a:rPr lang="en-US" altLang="en-US" sz="2400" dirty="0" smtClean="0">
                <a:latin typeface="Courier New" charset="0"/>
                <a:ea typeface="Courier New" charset="0"/>
                <a:cs typeface="Courier New" charset="0"/>
              </a:rPr>
              <a:t>	:   Number </a:t>
            </a:r>
            <a:r>
              <a:rPr lang="en-US" altLang="en-US" sz="2400" dirty="0">
                <a:latin typeface="Courier New" charset="0"/>
                <a:ea typeface="Courier New" charset="0"/>
                <a:cs typeface="Courier New" charset="0"/>
              </a:rPr>
              <a:t>	</a:t>
            </a:r>
            <a:r>
              <a:rPr lang="en-US" altLang="en-US" sz="2400" dirty="0" smtClean="0">
                <a:latin typeface="Courier New" charset="0"/>
                <a:ea typeface="Courier New" charset="0"/>
                <a:cs typeface="Courier New" charset="0"/>
              </a:rPr>
              <a:t>	</a:t>
            </a:r>
            <a:r>
              <a:rPr lang="en-US" altLang="en-US" sz="2400" dirty="0" smtClean="0">
                <a:latin typeface="Courier New" charset="0"/>
                <a:ea typeface="Courier New" charset="0"/>
                <a:cs typeface="Courier New" charset="0"/>
                <a:sym typeface="Wingdings" charset="2"/>
              </a:rPr>
              <a:t> </a:t>
            </a:r>
            <a:r>
              <a:rPr lang="en-US" altLang="en-US" sz="2400" dirty="0">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dirty="0" smtClean="0">
                <a:latin typeface="Courier New" charset="0"/>
                <a:ea typeface="Courier New" charset="0"/>
                <a:cs typeface="Courier New" charset="0"/>
                <a:sym typeface="Wingdings" charset="2"/>
              </a:rPr>
              <a:t># </a:t>
            </a:r>
            <a:r>
              <a:rPr lang="en-US" altLang="en-US" sz="2400" dirty="0" err="1" smtClean="0">
                <a:latin typeface="Courier New" charset="0"/>
                <a:ea typeface="Courier New" charset="0"/>
                <a:cs typeface="Courier New" charset="0"/>
                <a:sym typeface="Wingdings" charset="2"/>
              </a:rPr>
              <a:t>num-</a:t>
            </a:r>
            <a:r>
              <a:rPr lang="en-US" altLang="en-US" sz="2400" dirty="0" err="1" smtClean="0">
                <a:latin typeface="Courier New" charset="0"/>
                <a:ea typeface="Courier New" charset="0"/>
                <a:cs typeface="Courier New" charset="0"/>
                <a:sym typeface="Wingdings" charset="2"/>
              </a:rPr>
              <a:t>sqr</a:t>
            </a:r>
            <a:r>
              <a:rPr lang="en-US" altLang="en-US" sz="2400" dirty="0">
                <a:latin typeface="Courier New" charset="0"/>
                <a:ea typeface="Courier New" charset="0"/>
                <a:cs typeface="Courier New" charset="0"/>
                <a:sym typeface="Wingdings" charset="2"/>
              </a:rPr>
              <a:t>	</a:t>
            </a:r>
            <a:r>
              <a:rPr lang="en-US" altLang="en-US" sz="2400" dirty="0" smtClean="0">
                <a:latin typeface="Courier New" charset="0"/>
                <a:ea typeface="Courier New" charset="0"/>
                <a:cs typeface="Courier New" charset="0"/>
                <a:sym typeface="Wingdings" charset="2"/>
              </a:rPr>
              <a:t>:</a:t>
            </a:r>
            <a:r>
              <a:rPr lang="en-US" altLang="en-US" sz="2400" dirty="0" smtClean="0">
                <a:latin typeface="Courier New" charset="0"/>
                <a:ea typeface="Courier New" charset="0"/>
                <a:cs typeface="Courier New" charset="0"/>
                <a:sym typeface="Wingdings" charset="2"/>
              </a:rPr>
              <a:t>   </a:t>
            </a:r>
            <a:r>
              <a:rPr lang="en-US" altLang="en-US" sz="2400" dirty="0" smtClean="0">
                <a:latin typeface="Courier New" charset="0"/>
                <a:ea typeface="Courier New" charset="0"/>
                <a:cs typeface="Courier New" charset="0"/>
                <a:sym typeface="Wingdings" charset="2"/>
              </a:rPr>
              <a:t>Number</a:t>
            </a:r>
            <a:r>
              <a:rPr lang="en-US" altLang="en-US" sz="2400" dirty="0">
                <a:latin typeface="Courier New" charset="0"/>
                <a:ea typeface="Courier New" charset="0"/>
                <a:cs typeface="Courier New" charset="0"/>
                <a:sym typeface="Wingdings" charset="2"/>
              </a:rPr>
              <a:t>	</a:t>
            </a:r>
            <a:r>
              <a:rPr lang="en-US" altLang="en-US" sz="2400" dirty="0" smtClean="0">
                <a:latin typeface="Courier New" charset="0"/>
                <a:ea typeface="Courier New" charset="0"/>
                <a:cs typeface="Courier New" charset="0"/>
                <a:sym typeface="Wingdings" charset="2"/>
              </a:rPr>
              <a:t>	 Number</a:t>
            </a:r>
            <a:endParaRPr lang="en-US" altLang="en-US" sz="24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55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plot-lists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Two new functions (and datatypes!):</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plot : Series -&gt; </a:t>
            </a:r>
            <a:r>
              <a:rPr lang="en-US" sz="2200" dirty="0" smtClean="0">
                <a:solidFill>
                  <a:schemeClr val="accent1"/>
                </a:solidFill>
                <a:latin typeface="Courier New" charset="0"/>
                <a:ea typeface="Courier New" charset="0"/>
                <a:cs typeface="Courier New" charset="0"/>
              </a:rPr>
              <a:t>Plot</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dirty="0" smtClean="0">
                <a:latin typeface="Arial" charset="0"/>
                <a:ea typeface="Arial" charset="0"/>
                <a:cs typeface="Arial" charset="0"/>
              </a:rPr>
              <a:t>Use them to plot </a:t>
            </a:r>
            <a:r>
              <a:rPr lang="en-US" altLang="en-US" dirty="0" err="1" smtClean="0">
                <a:latin typeface="Courier New" charset="0"/>
                <a:ea typeface="Courier New" charset="0"/>
                <a:cs typeface="Courier New" charset="0"/>
              </a:rPr>
              <a:t>num-sqrt</a:t>
            </a:r>
            <a:r>
              <a:rPr lang="en-US" altLang="en-US" dirty="0" smtClean="0">
                <a:latin typeface="Arial" charset="0"/>
                <a:ea typeface="Arial" charset="0"/>
                <a:cs typeface="Arial" charset="0"/>
              </a:rPr>
              <a:t>:</a:t>
            </a:r>
            <a:r>
              <a:rPr lang="en-US" dirty="0"/>
              <a:t> </a:t>
            </a:r>
            <a:endParaRPr lang="en-US" sz="1050" dirty="0"/>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a:t>
            </a:r>
            <a:r>
              <a:rPr lang="en-US" sz="2000" dirty="0">
                <a:solidFill>
                  <a:schemeClr val="accent1"/>
                </a:solidFill>
                <a:latin typeface="Courier New" charset="0"/>
                <a:ea typeface="Courier New" charset="0"/>
                <a:cs typeface="Courier New" charset="0"/>
              </a:rPr>
              <a:t>for the 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plot(</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a:t>
            </a:r>
            <a:r>
              <a:rPr lang="en-US" sz="2000" dirty="0" smtClean="0">
                <a:latin typeface="Courier New" charset="0"/>
                <a:ea typeface="Courier New" charset="0"/>
                <a:cs typeface="Courier New" charset="0"/>
              </a:rPr>
              <a:t>)</a:t>
            </a:r>
            <a:r>
              <a:rPr lang="en-US" sz="2000" dirty="0">
                <a:latin typeface="Courier New" charset="0"/>
                <a:ea typeface="Courier New" charset="0"/>
                <a:cs typeface="Courier New" charset="0"/>
              </a:rPr>
              <a:t>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work</a:t>
            </a:r>
          </a:p>
          <a:p>
            <a:pPr marL="342900" indent="-342900" eaLnBrk="1" hangingPunct="1">
              <a:spcAft>
                <a:spcPts val="1800"/>
              </a:spcAft>
              <a:buClr>
                <a:srgbClr val="4C4C4C"/>
              </a:buClr>
              <a:buSzTx/>
            </a:pPr>
            <a:r>
              <a:rPr lang="en-US" sz="2400" dirty="0" smtClean="0">
                <a:latin typeface="Arial" charset="0"/>
                <a:ea typeface="Arial" charset="0"/>
                <a:cs typeface="Arial" charset="0"/>
              </a:rPr>
              <a:t>10min Break!</a:t>
            </a:r>
            <a:endParaRPr lang="en-US" sz="18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grpSp>
        <p:nvGrpSpPr>
          <p:cNvPr id="13" name="Group 12"/>
          <p:cNvGrpSpPr/>
          <p:nvPr/>
        </p:nvGrpSpPr>
        <p:grpSpPr>
          <a:xfrm>
            <a:off x="2209800" y="2873499"/>
            <a:ext cx="4058732" cy="2133600"/>
            <a:chOff x="2209800" y="2873499"/>
            <a:chExt cx="4058732" cy="2133600"/>
          </a:xfrm>
        </p:grpSpPr>
        <p:pic>
          <p:nvPicPr>
            <p:cNvPr id="9" name="Picture 8"/>
            <p:cNvPicPr>
              <a:picLocks noChangeAspect="1"/>
            </p:cNvPicPr>
            <p:nvPr/>
          </p:nvPicPr>
          <p:blipFill>
            <a:blip r:embed="rId5"/>
            <a:stretch>
              <a:fillRect/>
            </a:stretch>
          </p:blipFill>
          <p:spPr>
            <a:xfrm>
              <a:off x="2209800" y="2873499"/>
              <a:ext cx="2133600" cy="2133600"/>
            </a:xfrm>
            <a:prstGeom prst="rect">
              <a:avLst/>
            </a:prstGeom>
          </p:spPr>
        </p:pic>
        <p:sp>
          <p:nvSpPr>
            <p:cNvPr id="11" name="TextBox 10"/>
            <p:cNvSpPr txBox="1"/>
            <p:nvPr/>
          </p:nvSpPr>
          <p:spPr>
            <a:xfrm>
              <a:off x="5397781" y="3681167"/>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pic>
        <p:nvPicPr>
          <p:cNvPr id="10" name="Picture 1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ntr" presetSubtype="0" fill="hold" nodeType="withEffect">
                                  <p:stCondLst>
                                    <p:cond delay="3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a:t>
            </a: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pPr lvl="1"/>
            <a:endParaRPr lang="en-US" sz="2000" dirty="0"/>
          </a:p>
          <a:p>
            <a:pPr lvl="1"/>
            <a:endParaRPr lang="en-US" sz="2000" dirty="0" smtClean="0"/>
          </a:p>
          <a:p>
            <a:pPr lvl="1"/>
            <a:endParaRPr lang="en-US" sz="2000" dirty="0"/>
          </a:p>
          <a:p>
            <a:pPr lvl="1"/>
            <a:endParaRPr lang="en-US" sz="2000" dirty="0"/>
          </a:p>
          <a:p>
            <a:r>
              <a:rPr lang="en-US" dirty="0" smtClean="0"/>
              <a:t>Rows, Columns and Entries</a:t>
            </a:r>
          </a:p>
          <a:p>
            <a:r>
              <a:rPr lang="en-US" dirty="0" smtClean="0"/>
              <a:t>Header Row</a:t>
            </a:r>
          </a:p>
          <a:p>
            <a:r>
              <a:rPr lang="en-US" dirty="0" smtClean="0"/>
              <a:t>Turn to Page 5</a:t>
            </a:r>
            <a:r>
              <a:rPr lang="mr-IN" dirty="0" smtClean="0"/>
              <a:t>…</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484648774"/>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Tree>
    <p:extLst>
      <p:ext uri="{BB962C8B-B14F-4D97-AF65-F5344CB8AC3E}">
        <p14:creationId xmlns:p14="http://schemas.microsoft.com/office/powerpoint/2010/main" val="19967339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“How much?”</a:t>
            </a:r>
          </a:p>
          <a:p>
            <a:pPr marL="342900" indent="-342900" eaLnBrk="1" hangingPunct="1">
              <a:spcAft>
                <a:spcPts val="1800"/>
              </a:spcAft>
              <a:buClr>
                <a:srgbClr val="4C4C4C"/>
              </a:buClr>
              <a:buSzTx/>
            </a:pPr>
            <a:r>
              <a:rPr lang="en-US" sz="2400" dirty="0" smtClean="0">
                <a:latin typeface="Arial" charset="0"/>
                <a:ea typeface="Arial" charset="0"/>
                <a:cs typeface="Arial" charset="0"/>
              </a:rPr>
              <a:t>“Which one?”</a:t>
            </a:r>
          </a:p>
          <a:p>
            <a:pPr marL="342900" indent="-342900" eaLnBrk="1" hangingPunct="1">
              <a:spcAft>
                <a:spcPts val="18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
        <p:nvSpPr>
          <p:cNvPr id="5" name="Rectangle 4"/>
          <p:cNvSpPr/>
          <p:nvPr/>
        </p:nvSpPr>
        <p:spPr>
          <a:xfrm>
            <a:off x="139528" y="1981200"/>
            <a:ext cx="8848897" cy="4893647"/>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dirty="0" smtClean="0">
                <a:solidFill>
                  <a:schemeClr val="bg1"/>
                </a:solidFill>
              </a:rPr>
              <a:t>Define</a:t>
            </a:r>
            <a:r>
              <a:rPr lang="en-US" dirty="0">
                <a:solidFill>
                  <a:schemeClr val="bg1"/>
                </a:solidFill>
                <a:latin typeface="Courier New" charset="0"/>
                <a:ea typeface="Courier New" charset="0"/>
                <a:cs typeface="Courier New" charset="0"/>
              </a:rPr>
              <a:t> state-list</a:t>
            </a:r>
            <a:r>
              <a:rPr lang="en-US" dirty="0">
                <a:solidFill>
                  <a:schemeClr val="bg1"/>
                </a:solidFill>
              </a:rPr>
              <a:t> containing the </a:t>
            </a:r>
            <a:r>
              <a:rPr lang="en-US" dirty="0">
                <a:solidFill>
                  <a:schemeClr val="bg1"/>
                </a:solidFill>
                <a:latin typeface="Courier New" charset="0"/>
                <a:ea typeface="Courier New" charset="0"/>
                <a:cs typeface="Courier New" charset="0"/>
              </a:rPr>
              <a:t>state</a:t>
            </a:r>
            <a:r>
              <a:rPr lang="en-US" dirty="0">
                <a:solidFill>
                  <a:schemeClr val="bg1"/>
                </a:solidFill>
              </a:rPr>
              <a:t> column from </a:t>
            </a:r>
            <a:r>
              <a:rPr lang="en-US" dirty="0">
                <a:solidFill>
                  <a:schemeClr val="bg1"/>
                </a:solidFill>
                <a:latin typeface="Courier New" charset="0"/>
                <a:ea typeface="Courier New" charset="0"/>
                <a:cs typeface="Courier New" charset="0"/>
              </a:rPr>
              <a:t>presidents</a:t>
            </a:r>
            <a:r>
              <a:rPr lang="en-US" dirty="0" smtClean="0">
                <a:solidFill>
                  <a:schemeClr val="bg1"/>
                </a:solidFill>
              </a:rPr>
              <a:t>.</a:t>
            </a:r>
          </a:p>
          <a:p>
            <a:pPr marL="342900" indent="-342900" fontAlgn="ctr">
              <a:buFont typeface="Arial" charset="0"/>
              <a:buChar char="•"/>
            </a:pPr>
            <a:endParaRPr lang="en-US" dirty="0">
              <a:solidFill>
                <a:schemeClr val="bg1"/>
              </a:solidFill>
            </a:endParaRPr>
          </a:p>
          <a:p>
            <a:pPr marL="342900" indent="-342900" fontAlgn="ctr">
              <a:buFont typeface="Arial" charset="0"/>
              <a:buChar char="•"/>
            </a:pPr>
            <a:r>
              <a:rPr lang="en-US" dirty="0" smtClean="0">
                <a:solidFill>
                  <a:schemeClr val="bg1"/>
                </a:solidFill>
              </a:rPr>
              <a:t>Define</a:t>
            </a:r>
            <a:r>
              <a:rPr lang="en-US" dirty="0">
                <a:solidFill>
                  <a:schemeClr val="bg1"/>
                </a:solidFill>
              </a:rPr>
              <a:t> </a:t>
            </a:r>
            <a:r>
              <a:rPr lang="en-US" dirty="0">
                <a:solidFill>
                  <a:schemeClr val="bg1"/>
                </a:solidFill>
                <a:latin typeface="Courier New" charset="0"/>
                <a:ea typeface="Courier New" charset="0"/>
                <a:cs typeface="Courier New" charset="0"/>
              </a:rPr>
              <a:t>calories-list</a:t>
            </a:r>
            <a:r>
              <a:rPr lang="en-US" dirty="0">
                <a:solidFill>
                  <a:schemeClr val="bg1"/>
                </a:solidFill>
              </a:rPr>
              <a:t> containing the </a:t>
            </a:r>
            <a:r>
              <a:rPr lang="en-US" dirty="0">
                <a:solidFill>
                  <a:schemeClr val="bg1"/>
                </a:solidFill>
                <a:latin typeface="Courier New" charset="0"/>
                <a:ea typeface="Courier New" charset="0"/>
                <a:cs typeface="Courier New" charset="0"/>
              </a:rPr>
              <a:t>calories</a:t>
            </a:r>
            <a:r>
              <a:rPr lang="en-US" dirty="0">
                <a:solidFill>
                  <a:schemeClr val="bg1"/>
                </a:solidFill>
              </a:rPr>
              <a:t> column from nutrition</a:t>
            </a:r>
            <a:r>
              <a:rPr lang="en-US" dirty="0" smtClean="0">
                <a:solidFill>
                  <a:schemeClr val="bg1"/>
                </a:solidFill>
              </a:rPr>
              <a:t>.</a:t>
            </a:r>
          </a:p>
          <a:p>
            <a:pPr marL="342900" indent="-342900" fontAlgn="ctr">
              <a:buFont typeface="Arial" charset="0"/>
              <a:buChar char="•"/>
            </a:pPr>
            <a:endParaRPr lang="en-US" dirty="0">
              <a:solidFill>
                <a:schemeClr val="bg1"/>
              </a:solidFill>
            </a:endParaRPr>
          </a:p>
          <a:p>
            <a:pPr marL="342900" indent="-342900" fontAlgn="ctr">
              <a:buFont typeface="Arial" charset="0"/>
              <a:buChar char="•"/>
            </a:pPr>
            <a:r>
              <a:rPr lang="en-US" dirty="0" smtClean="0">
                <a:solidFill>
                  <a:schemeClr val="bg1"/>
                </a:solidFill>
              </a:rPr>
              <a:t>Define</a:t>
            </a:r>
            <a:r>
              <a:rPr lang="en-US" dirty="0">
                <a:solidFill>
                  <a:schemeClr val="bg1"/>
                </a:solidFill>
              </a:rPr>
              <a:t> </a:t>
            </a:r>
            <a:r>
              <a:rPr lang="en-US" dirty="0">
                <a:solidFill>
                  <a:schemeClr val="bg1"/>
                </a:solidFill>
                <a:latin typeface="Courier New" charset="0"/>
                <a:ea typeface="Courier New" charset="0"/>
                <a:cs typeface="Courier New" charset="0"/>
              </a:rPr>
              <a:t>sugar-list</a:t>
            </a:r>
            <a:r>
              <a:rPr lang="en-US" dirty="0">
                <a:solidFill>
                  <a:schemeClr val="bg1"/>
                </a:solidFill>
              </a:rPr>
              <a:t> that contains the </a:t>
            </a:r>
            <a:r>
              <a:rPr lang="en-US" dirty="0">
                <a:solidFill>
                  <a:schemeClr val="bg1"/>
                </a:solidFill>
                <a:latin typeface="Courier New" charset="0"/>
                <a:ea typeface="Courier New" charset="0"/>
                <a:cs typeface="Courier New" charset="0"/>
              </a:rPr>
              <a:t>sugar</a:t>
            </a:r>
            <a:r>
              <a:rPr lang="en-US" dirty="0">
                <a:solidFill>
                  <a:schemeClr val="bg1"/>
                </a:solidFill>
              </a:rPr>
              <a:t> column from </a:t>
            </a:r>
            <a:r>
              <a:rPr lang="en-US" dirty="0">
                <a:solidFill>
                  <a:schemeClr val="bg1"/>
                </a:solidFill>
                <a:latin typeface="Courier New" charset="0"/>
                <a:ea typeface="Courier New" charset="0"/>
                <a:cs typeface="Courier New" charset="0"/>
              </a:rPr>
              <a:t>nutrition</a:t>
            </a:r>
            <a:r>
              <a:rPr lang="en-US" dirty="0">
                <a:solidFill>
                  <a:schemeClr val="bg1"/>
                </a:solidFill>
              </a:rPr>
              <a:t>.</a:t>
            </a:r>
          </a:p>
          <a:p>
            <a:endParaRPr lang="en-US" dirty="0">
              <a:solidFill>
                <a:schemeClr val="bg1"/>
              </a:solidFill>
              <a:ea typeface="Arial" charset="0"/>
              <a:cs typeface="Arial" charset="0"/>
            </a:endParaRPr>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Scatterplotts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
        <p:nvSpPr>
          <p:cNvPr id="5" name="Rectangle 4"/>
          <p:cNvSpPr/>
          <p:nvPr/>
        </p:nvSpPr>
        <p:spPr>
          <a:xfrm>
            <a:off x="223751" y="1688763"/>
            <a:ext cx="8848897" cy="4893647"/>
          </a:xfrm>
          <a:prstGeom prst="rect">
            <a:avLst/>
          </a:prstGeom>
        </p:spPr>
        <p:txBody>
          <a:bodyPr wrap="square">
            <a:spAutoFit/>
          </a:bodyPr>
          <a:lstStyle/>
          <a:p>
            <a:r>
              <a:rPr lang="en-US" sz="1800" b="1" dirty="0" smtClean="0">
                <a:solidFill>
                  <a:schemeClr val="accent1"/>
                </a:solidFill>
                <a:latin typeface="Courier New" charset="0"/>
                <a:ea typeface="Courier New" charset="0"/>
                <a:cs typeface="Courier New" charset="0"/>
              </a:rPr>
              <a:t># scatter-plot : List&lt;Number&gt; List&lt;Number&gt; </a:t>
            </a:r>
            <a:r>
              <a:rPr lang="en-US" sz="1800" b="1" dirty="0" smtClean="0">
                <a:solidFill>
                  <a:schemeClr val="accent1"/>
                </a:solidFill>
                <a:latin typeface="Courier New" charset="0"/>
                <a:ea typeface="Courier New" charset="0"/>
                <a:cs typeface="Courier New" charset="0"/>
                <a:sym typeface="Wingdings"/>
              </a:rPr>
              <a:t> Series</a:t>
            </a:r>
            <a:endParaRPr lang="en-US" sz="1800" b="1" dirty="0" smtClean="0">
              <a:solidFill>
                <a:schemeClr val="accent1"/>
              </a:solidFill>
              <a:latin typeface="Courier New" charset="0"/>
              <a:ea typeface="Courier New" charset="0"/>
              <a:cs typeface="Courier New" charset="0"/>
            </a:endParaRPr>
          </a:p>
          <a:p>
            <a:r>
              <a:rPr lang="en-US" b="1" dirty="0" smtClean="0">
                <a:solidFill>
                  <a:schemeClr val="bg1"/>
                </a:solidFill>
              </a:rPr>
              <a:t> </a:t>
            </a:r>
            <a:r>
              <a:rPr lang="en-US" sz="1800" b="1" dirty="0" smtClean="0">
                <a:solidFill>
                  <a:schemeClr val="bg1"/>
                </a:solidFill>
                <a:latin typeface="Courier New" charset="0"/>
                <a:ea typeface="Courier New" charset="0"/>
                <a:cs typeface="Courier New" charset="0"/>
              </a:rPr>
              <a:t>sugar-v-calories </a:t>
            </a:r>
            <a:r>
              <a:rPr lang="en-US" sz="1800" b="1" dirty="0">
                <a:solidFill>
                  <a:schemeClr val="bg1"/>
                </a:solidFill>
                <a:latin typeface="Courier New" charset="0"/>
                <a:ea typeface="Courier New" charset="0"/>
                <a:cs typeface="Courier New" charset="0"/>
              </a:rPr>
              <a:t>= scatter-plot(calories-list, sugar-list</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p>
          <a:p>
            <a:r>
              <a:rPr lang="en-US" sz="1800" dirty="0" smtClean="0">
                <a:solidFill>
                  <a:schemeClr val="bg1"/>
                </a:solidFill>
                <a:latin typeface="Courier New" charset="0"/>
                <a:ea typeface="Courier New" charset="0"/>
                <a:cs typeface="Courier New" charset="0"/>
              </a:rPr>
              <a:t>plot1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plot2 </a:t>
            </a:r>
            <a:r>
              <a:rPr lang="en-US" sz="1800" dirty="0">
                <a:solidFill>
                  <a:schemeClr val="bg1"/>
                </a:solidFill>
                <a:latin typeface="Courier New" charset="0"/>
                <a:ea typeface="Courier New" charset="0"/>
                <a:cs typeface="Courier New" charset="0"/>
              </a:rPr>
              <a:t>= plot(sugar-v-calories)</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plot3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x-max(600</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plot4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title("Calories and Sodium</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x-max(600</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y-max(400)</a:t>
            </a:r>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fad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Effect transition="in" filter="fade">
                                      <p:cBhvr>
                                        <p:cTn id="25" dur="500"/>
                                        <p:tgtEl>
                                          <p:spTgt spid="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1" end="11"/>
                                            </p:txEl>
                                          </p:spTgt>
                                        </p:tgtEl>
                                        <p:attrNameLst>
                                          <p:attrName>style.visibility</p:attrName>
                                        </p:attrNameLst>
                                      </p:cBhvr>
                                      <p:to>
                                        <p:strVal val="visible"/>
                                      </p:to>
                                    </p:set>
                                    <p:animEffect transition="in" filter="fade">
                                      <p:cBhvr>
                                        <p:cTn id="28" dur="500"/>
                                        <p:tgtEl>
                                          <p:spTgt spid="5">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fade">
                                      <p:cBhvr>
                                        <p:cTn id="33" dur="500"/>
                                        <p:tgtEl>
                                          <p:spTgt spid="5">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4" end="14"/>
                                            </p:txEl>
                                          </p:spTgt>
                                        </p:tgtEl>
                                        <p:attrNameLst>
                                          <p:attrName>style.visibility</p:attrName>
                                        </p:attrNameLst>
                                      </p:cBhvr>
                                      <p:to>
                                        <p:strVal val="visible"/>
                                      </p:to>
                                    </p:set>
                                    <p:animEffect transition="in" filter="fade">
                                      <p:cBhvr>
                                        <p:cTn id="36" dur="500"/>
                                        <p:tgtEl>
                                          <p:spTgt spid="5">
                                            <p:txEl>
                                              <p:pRg st="14" end="1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animEffect transition="in" filter="fade">
                                      <p:cBhvr>
                                        <p:cTn id="39" dur="500"/>
                                        <p:tgtEl>
                                          <p:spTgt spid="5">
                                            <p:txEl>
                                              <p:pRg st="15" end="1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6" end="16"/>
                                            </p:txEl>
                                          </p:spTgt>
                                        </p:tgtEl>
                                        <p:attrNameLst>
                                          <p:attrName>style.visibility</p:attrName>
                                        </p:attrNameLst>
                                      </p:cBhvr>
                                      <p:to>
                                        <p:strVal val="visible"/>
                                      </p:to>
                                    </p:set>
                                    <p:animEffect transition="in" filter="fade">
                                      <p:cBhvr>
                                        <p:cTn id="42"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a:t>
            </a: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Choose Your Dataset</a:t>
            </a:r>
            <a:endParaRPr lang="en-US" dirty="0"/>
          </a:p>
        </p:txBody>
      </p:sp>
      <p:sp>
        <p:nvSpPr>
          <p:cNvPr id="4" name="Rectangle 3"/>
          <p:cNvSpPr>
            <a:spLocks noChangeArrowheads="1"/>
          </p:cNvSpPr>
          <p:nvPr/>
        </p:nvSpPr>
        <p:spPr bwMode="auto">
          <a:xfrm>
            <a:off x="304800" y="1819275"/>
            <a:ext cx="86106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Open and Save a Copy of the </a:t>
            </a:r>
            <a:r>
              <a:rPr lang="en-US" sz="2000" b="1" dirty="0" err="1" smtClean="0">
                <a:latin typeface="Arial" charset="0"/>
                <a:ea typeface="Arial" charset="0"/>
                <a:cs typeface="Arial" charset="0"/>
              </a:rPr>
              <a:t>Pyret</a:t>
            </a:r>
            <a:r>
              <a:rPr lang="en-US" sz="2000" b="1" dirty="0" smtClean="0">
                <a:latin typeface="Arial" charset="0"/>
                <a:ea typeface="Arial" charset="0"/>
                <a:cs typeface="Arial" charset="0"/>
              </a:rPr>
              <a:t> Starter File </a:t>
            </a:r>
            <a:r>
              <a:rPr lang="en-US" sz="2000" dirty="0" smtClean="0">
                <a:latin typeface="Arial" charset="0"/>
                <a:ea typeface="Arial" charset="0"/>
                <a:cs typeface="Arial" charset="0"/>
              </a:rPr>
              <a:t>and </a:t>
            </a:r>
            <a:r>
              <a:rPr lang="en-US" sz="2000" b="1" dirty="0" smtClean="0">
                <a:latin typeface="Arial" charset="0"/>
                <a:ea typeface="Arial" charset="0"/>
                <a:cs typeface="Arial" charset="0"/>
              </a:rPr>
              <a:t>Project Report</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any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dirty="0" smtClean="0">
                <a:latin typeface="Arial" charset="0"/>
                <a:ea typeface="Arial" charset="0"/>
                <a:cs typeface="Arial" charset="0"/>
              </a:rPr>
              <a:t>“</a:t>
            </a:r>
            <a:r>
              <a:rPr lang="en-US" sz="2400" dirty="0"/>
              <a:t>According to the US Census Bureau, the average American household earned more than $45,000 in 2003 - more than 3x the poverty line that year. Can we conclude that only a small percentage of Americans were in poverty that year</a:t>
            </a:r>
            <a:r>
              <a:rPr lang="en-US" sz="2400" dirty="0" smtClean="0"/>
              <a:t>?</a:t>
            </a:r>
            <a:r>
              <a:rPr lang="en-US" altLang="en-US" sz="2400"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dividing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err="1" smtClean="0">
                <a:solidFill>
                  <a:schemeClr val="accent1"/>
                </a:solidFill>
                <a:latin typeface="Courier New" charset="0"/>
                <a:ea typeface="Courier New" charset="0"/>
                <a:cs typeface="Courier New" charset="0"/>
                <a:sym typeface="Wingdings"/>
              </a:rPr>
              <a:t>medan</a:t>
            </a:r>
            <a:r>
              <a:rPr lang="en-US" sz="2400" dirty="0" smtClean="0">
                <a:solidFill>
                  <a:schemeClr val="accent1"/>
                </a:solidFill>
                <a:latin typeface="Courier New" charset="0"/>
                <a:ea typeface="Courier New" charset="0"/>
                <a:cs typeface="Courier New" charset="0"/>
                <a:sym typeface="Wingdings"/>
              </a:rPr>
              <a:t>([list: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85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r>
              <a:rPr lang="en-US" sz="1800" dirty="0">
                <a:latin typeface="Courier New" charset="0"/>
                <a:ea typeface="Courier New" charset="0"/>
                <a:cs typeface="Courier New" charset="0"/>
              </a:rPr>
              <a:t>calorie-list = </a:t>
            </a:r>
            <a:r>
              <a:rPr lang="en-US" sz="1800" b="1" dirty="0">
                <a:latin typeface="Courier New" charset="0"/>
                <a:ea typeface="Courier New" charset="0"/>
                <a:cs typeface="Courier New" charset="0"/>
              </a:rPr>
              <a:t>extract</a:t>
            </a:r>
            <a:r>
              <a:rPr lang="en-US" sz="1800" dirty="0">
                <a:latin typeface="Courier New" charset="0"/>
                <a:ea typeface="Courier New" charset="0"/>
                <a:cs typeface="Courier New" charset="0"/>
              </a:rPr>
              <a:t> 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smtClean="0">
                <a:latin typeface="Courier New" charset="0"/>
                <a:ea typeface="Courier New" charset="0"/>
                <a:cs typeface="Courier New" charset="0"/>
              </a:rPr>
              <a:t>end</a:t>
            </a:r>
          </a:p>
          <a:p>
            <a:r>
              <a:rPr lang="en-US" sz="1800" dirty="0" smtClean="0">
                <a:latin typeface="Courier New" charset="0"/>
                <a:ea typeface="Courier New" charset="0"/>
                <a:cs typeface="Courier New" charset="0"/>
              </a:rPr>
              <a:t>mean(calorie-list</a:t>
            </a:r>
            <a:r>
              <a:rPr lang="en-US" sz="1800" dirty="0">
                <a:latin typeface="Courier New" charset="0"/>
                <a:ea typeface="Courier New" charset="0"/>
                <a:cs typeface="Courier New" charset="0"/>
              </a:rPr>
              <a:t>) </a:t>
            </a:r>
          </a:p>
          <a:p>
            <a:endParaRPr lang="en-US" sz="1800" dirty="0" smtClean="0">
              <a:latin typeface="Courier New" charset="0"/>
              <a:ea typeface="Courier New" charset="0"/>
              <a:cs typeface="Courier New" charset="0"/>
            </a:endParaRPr>
          </a:p>
          <a:p>
            <a:r>
              <a:rPr lang="en-US" sz="1800" dirty="0" smtClean="0">
                <a:latin typeface="Courier New" charset="0"/>
                <a:ea typeface="Courier New" charset="0"/>
                <a:cs typeface="Courier New" charset="0"/>
              </a:rPr>
              <a:t>mean(</a:t>
            </a:r>
            <a:r>
              <a:rPr lang="en-US" sz="1800" b="1" dirty="0" smtClean="0">
                <a:latin typeface="Courier New" charset="0"/>
                <a:ea typeface="Courier New" charset="0"/>
                <a:cs typeface="Courier New" charset="0"/>
              </a:rPr>
              <a:t>extract</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a:latin typeface="Courier New" charset="0"/>
                <a:ea typeface="Courier New" charset="0"/>
                <a:cs typeface="Courier New" charset="0"/>
              </a:rPr>
              <a:t>end</a:t>
            </a:r>
            <a:r>
              <a:rPr lang="en-US" sz="18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22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4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400" dirty="0" smtClean="0"/>
              <a:t>Which </a:t>
            </a:r>
            <a:r>
              <a:rPr lang="en-US" sz="2400" dirty="0"/>
              <a:t>measure of center gives the best indication of how the class did</a:t>
            </a:r>
            <a:r>
              <a:rPr lang="en-US" sz="24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400" dirty="0" smtClean="0"/>
              <a:t>Outliers</a:t>
            </a:r>
            <a:endParaRPr lang="en-US" sz="2400" dirty="0"/>
          </a:p>
          <a:p>
            <a:pPr lvl="1" fontAlgn="ctr"/>
            <a:endParaRPr lang="en-US" sz="20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It’s not finished!</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There are going to be some bugs!</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We don’t have all the answers</a:t>
            </a:r>
            <a:endParaRPr lang="en-US" altLang="en-US" dirty="0">
              <a:ea typeface="ＭＳ Ｐゴシック" charset="-128"/>
              <a:cs typeface="Helvetica" charset="0"/>
            </a:endParaRPr>
          </a:p>
          <a:p>
            <a:pPr>
              <a:lnSpc>
                <a:spcPct val="15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help set the direction for </a:t>
            </a:r>
            <a:r>
              <a:rPr lang="en-US" altLang="en-US" dirty="0" err="1" smtClean="0">
                <a:ea typeface="ＭＳ Ｐゴシック" charset="-128"/>
                <a:cs typeface="Helvetica" charset="0"/>
              </a:rPr>
              <a:t>Bootstrap:DataScience</a:t>
            </a:r>
            <a:endParaRPr lang="en-US" altLang="en-US" i="1" dirty="0">
              <a:ea typeface="ＭＳ Ｐゴシック" charset="-128"/>
              <a:cs typeface="Helvetica" charset="0"/>
            </a:endParaRP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dirty="0" smtClean="0">
                <a:latin typeface="Arial" charset="0"/>
                <a:ea typeface="Arial" charset="0"/>
                <a:cs typeface="Arial" charset="0"/>
              </a:rPr>
              <a:t>“</a:t>
            </a:r>
            <a:r>
              <a:rPr lang="en-US" sz="2400" dirty="0"/>
              <a:t>According to the US Census Bureau, the average American household earned more than $45,000 in 2003 - more than 3x the poverty line that year. Can we conclude that only a small percentage of Americans were in poverty that year</a:t>
            </a:r>
            <a:r>
              <a:rPr lang="en-US" sz="2400" dirty="0" smtClean="0"/>
              <a:t>?</a:t>
            </a:r>
            <a:r>
              <a:rPr lang="en-US" altLang="en-US" sz="2400"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Report</a:t>
            </a:r>
            <a:endParaRPr lang="en-US" dirty="0"/>
          </a:p>
        </p:txBody>
      </p:sp>
      <p:sp>
        <p:nvSpPr>
          <p:cNvPr id="4" name="Rectangle 3"/>
          <p:cNvSpPr>
            <a:spLocks noChangeArrowheads="1"/>
          </p:cNvSpPr>
          <p:nvPr/>
        </p:nvSpPr>
        <p:spPr bwMode="auto">
          <a:xfrm>
            <a:off x="304800" y="1819275"/>
            <a:ext cx="86106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smtClean="0"/>
              <a:t>Open your Project Report file</a:t>
            </a:r>
            <a:endParaRPr lang="en-US" sz="2000" dirty="0"/>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Turn to Page 12</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frequency chart chart for the </a:t>
            </a:r>
            <a:r>
              <a:rPr lang="en-US" altLang="en-US" sz="2400" dirty="0" smtClean="0">
                <a:latin typeface="Courier New" charset="0"/>
                <a:ea typeface="Courier New" charset="0"/>
                <a:cs typeface="Courier New" charset="0"/>
              </a:rPr>
              <a:t>party</a:t>
            </a:r>
            <a:r>
              <a:rPr lang="en-US" altLang="en-US" sz="2400" dirty="0" smtClean="0">
                <a:latin typeface="Arial" charset="0"/>
                <a:ea typeface="Arial" charset="0"/>
                <a:cs typeface="Arial" charset="0"/>
              </a:rPr>
              <a:t> column in the </a:t>
            </a:r>
            <a:r>
              <a:rPr lang="en-US" altLang="en-US" sz="2400" dirty="0" smtClean="0">
                <a:latin typeface="Courier New" charset="0"/>
                <a:ea typeface="Courier New" charset="0"/>
                <a:cs typeface="Courier New" charset="0"/>
              </a:rPr>
              <a:t>presidents</a:t>
            </a:r>
            <a:r>
              <a:rPr lang="en-US" altLang="en-US" sz="2400" dirty="0" smtClean="0">
                <a:latin typeface="Arial" charset="0"/>
                <a:ea typeface="Arial" charset="0"/>
                <a:cs typeface="Arial" charset="0"/>
              </a:rPr>
              <a:t> dataset.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frequency chart chart for the </a:t>
            </a:r>
            <a:r>
              <a:rPr lang="en-US" altLang="en-US" sz="2400" dirty="0" smtClean="0">
                <a:latin typeface="Courier New" charset="0"/>
                <a:ea typeface="Courier New" charset="0"/>
                <a:cs typeface="Courier New" charset="0"/>
              </a:rPr>
              <a:t>continent </a:t>
            </a:r>
            <a:r>
              <a:rPr lang="en-US" altLang="en-US" sz="2400" dirty="0" smtClean="0">
                <a:latin typeface="Arial" charset="0"/>
                <a:ea typeface="Arial" charset="0"/>
                <a:cs typeface="Arial" charset="0"/>
              </a:rPr>
              <a:t>column </a:t>
            </a:r>
            <a:r>
              <a:rPr lang="en-US" altLang="en-US" sz="2400" dirty="0">
                <a:latin typeface="Arial" charset="0"/>
                <a:ea typeface="Arial" charset="0"/>
                <a:cs typeface="Arial" charset="0"/>
              </a:rPr>
              <a:t>in the </a:t>
            </a:r>
            <a:r>
              <a:rPr lang="en-US" altLang="en-US" sz="2400" dirty="0" smtClean="0">
                <a:latin typeface="Courier New" charset="0"/>
                <a:ea typeface="Courier New" charset="0"/>
                <a:cs typeface="Courier New" charset="0"/>
              </a:rPr>
              <a:t>countries </a:t>
            </a:r>
            <a:r>
              <a:rPr lang="en-US" altLang="en-US" sz="2400" dirty="0" smtClean="0">
                <a:latin typeface="Arial" charset="0"/>
                <a:ea typeface="Arial" charset="0"/>
                <a:cs typeface="Arial" charset="0"/>
              </a:rPr>
              <a:t>dataset</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For more practice reading charts, complete Pages 13-16</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Report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a:t>
            </a:r>
            <a:r>
              <a:rPr lang="en-US" sz="2200" smtClean="0"/>
              <a:t>Final Project files (code and report)</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i="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55</a:t>
            </a:fld>
            <a:endParaRPr lang="en-US" altLang="en-US" sz="1200">
              <a:solidFill>
                <a:srgbClr val="D38E27"/>
              </a:solidFill>
              <a:latin typeface="Arial" charset="0"/>
            </a:endParaRPr>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000" dirty="0" smtClean="0">
                <a:latin typeface="Arial" charset="0"/>
                <a:ea typeface="Arial" charset="0"/>
                <a:cs typeface="Arial" charset="0"/>
              </a:rPr>
              <a:t>“</a:t>
            </a:r>
            <a:r>
              <a:rPr lang="en-US" sz="2000" dirty="0" smtClean="0"/>
              <a:t>A </a:t>
            </a:r>
            <a:r>
              <a:rPr lang="en-US" sz="2000" dirty="0"/>
              <a:t>stranger invites you to play a game. You start by guessing a number between 2 and 12. The stranger rolls two dice, and add the numbers together. If that sum is the number you guessed, you win the jackpot, but if your number is wrong, then you lose your money. What are your odds of </a:t>
            </a:r>
            <a:r>
              <a:rPr lang="en-US" sz="2000" dirty="0"/>
              <a:t> </a:t>
            </a:r>
            <a:r>
              <a:rPr lang="en-US" sz="2000" dirty="0" smtClean="0"/>
              <a:t>   winning </a:t>
            </a:r>
            <a:r>
              <a:rPr lang="en-US" sz="2000" dirty="0"/>
              <a:t>this game? Are they good enough that it’s </a:t>
            </a:r>
            <a:r>
              <a:rPr lang="en-US" sz="2000" dirty="0" smtClean="0"/>
              <a:t>worth 	playing?</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pic>
        <p:nvPicPr>
          <p:cNvPr id="3" name="Picture 2"/>
          <p:cNvPicPr>
            <a:picLocks noChangeAspect="1"/>
          </p:cNvPicPr>
          <p:nvPr/>
        </p:nvPicPr>
        <p:blipFill>
          <a:blip r:embed="rId2"/>
          <a:stretch>
            <a:fillRect/>
          </a:stretch>
        </p:blipFill>
        <p:spPr>
          <a:xfrm>
            <a:off x="609600" y="4637532"/>
            <a:ext cx="3352800" cy="2156968"/>
          </a:xfrm>
          <a:prstGeom prst="rect">
            <a:avLst/>
          </a:prstGeom>
        </p:spPr>
      </p:pic>
    </p:spTree>
    <p:extLst>
      <p:ext uri="{BB962C8B-B14F-4D97-AF65-F5344CB8AC3E}">
        <p14:creationId xmlns:p14="http://schemas.microsoft.com/office/powerpoint/2010/main" val="49922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15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a:latin typeface="Arial" charset="0"/>
              <a:ea typeface="Arial" charset="0"/>
              <a:cs typeface="Arial" charset="0"/>
            </a:endParaRP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pic>
        <p:nvPicPr>
          <p:cNvPr id="5" name="Picture 4"/>
          <p:cNvPicPr>
            <a:picLocks noChangeAspect="1"/>
          </p:cNvPicPr>
          <p:nvPr/>
        </p:nvPicPr>
        <p:blipFill>
          <a:blip r:embed="rId3"/>
          <a:stretch>
            <a:fillRect/>
          </a:stretch>
        </p:blipFill>
        <p:spPr>
          <a:xfrm>
            <a:off x="5486400" y="3470219"/>
            <a:ext cx="3352800" cy="2156968"/>
          </a:xfrm>
          <a:prstGeom prst="rect">
            <a:avLst/>
          </a:prstGeom>
        </p:spPr>
      </p:pic>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17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more likely to lose even with that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2400" dirty="0"/>
              <a:t> </a:t>
            </a:r>
          </a:p>
          <a:p>
            <a:r>
              <a:rPr lang="en-US" sz="2000" dirty="0">
                <a:latin typeface="Courier New" charset="0"/>
                <a:ea typeface="Courier New" charset="0"/>
                <a:cs typeface="Courier New" charset="0"/>
              </a:rPr>
              <a:t>dice-histogram-series = histogram(roll-dice(10000), 11</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dice-histogram-plot </a:t>
            </a:r>
            <a:r>
              <a:rPr lang="en-US" sz="2000" dirty="0">
                <a:latin typeface="Courier New" charset="0"/>
                <a:ea typeface="Courier New" charset="0"/>
                <a:cs typeface="Courier New" charset="0"/>
              </a:rPr>
              <a:t>= plot(dice-histogram-series)</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What is Data Science?</a:t>
            </a:r>
            <a:endParaRPr lang="en-US" altLang="en-US" sz="4800" dirty="0">
              <a:latin typeface="Helvetica" charset="0"/>
              <a:ea typeface="ＭＳ Ｐゴシック" charset="-128"/>
              <a:cs typeface="Helvetica" charset="0"/>
            </a:endParaRP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Feedback</a:t>
            </a:r>
            <a:endParaRPr lang="en-US" altLang="en-US" sz="4800" dirty="0">
              <a:latin typeface="Helvetica" charset="0"/>
              <a:ea typeface="ＭＳ Ｐゴシック" charset="-128"/>
              <a:cs typeface="Helvetica" charset="0"/>
            </a:endParaRP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pic>
        <p:nvPicPr>
          <p:cNvPr id="5" name="Picture 4"/>
          <p:cNvPicPr>
            <a:picLocks noChangeAspect="1"/>
          </p:cNvPicPr>
          <p:nvPr/>
        </p:nvPicPr>
        <p:blipFill>
          <a:blip r:embed="rId3"/>
          <a:stretch>
            <a:fillRect/>
          </a:stretch>
        </p:blipFill>
        <p:spPr>
          <a:xfrm>
            <a:off x="5945968" y="1981200"/>
            <a:ext cx="3198031" cy="2057400"/>
          </a:xfrm>
          <a:prstGeom prst="rect">
            <a:avLst/>
          </a:prstGeom>
        </p:spPr>
      </p:pic>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447800"/>
            <a:ext cx="86106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000" dirty="0" smtClean="0">
                <a:latin typeface="Arial" charset="0"/>
                <a:ea typeface="Arial" charset="0"/>
                <a:cs typeface="Arial" charset="0"/>
              </a:rPr>
              <a:t>“</a:t>
            </a:r>
            <a:r>
              <a:rPr lang="en-US" sz="2000" dirty="0" smtClean="0"/>
              <a:t>A </a:t>
            </a:r>
            <a:r>
              <a:rPr lang="en-US" sz="2000" dirty="0"/>
              <a:t>stranger invites you to play a game. You start by guessing a number between 2 and 12. The stranger rolls two dice, and add the numbers together. If that sum is the number you guessed, you win the jackpot, but if your number is wrong, then you lose your money. What are your odds of </a:t>
            </a:r>
            <a:r>
              <a:rPr lang="en-US" sz="2000" dirty="0"/>
              <a:t> </a:t>
            </a:r>
            <a:r>
              <a:rPr lang="en-US" sz="2000" dirty="0" smtClean="0"/>
              <a:t>   winning </a:t>
            </a:r>
            <a:r>
              <a:rPr lang="en-US" sz="2000" dirty="0"/>
              <a:t>this game? Are they good enough that it’s </a:t>
            </a:r>
            <a:r>
              <a:rPr lang="en-US" sz="2000" dirty="0" smtClean="0"/>
              <a:t>worth 	playing?</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pic>
        <p:nvPicPr>
          <p:cNvPr id="3" name="Picture 2"/>
          <p:cNvPicPr>
            <a:picLocks noChangeAspect="1"/>
          </p:cNvPicPr>
          <p:nvPr/>
        </p:nvPicPr>
        <p:blipFill>
          <a:blip r:embed="rId2"/>
          <a:stretch>
            <a:fillRect/>
          </a:stretch>
        </p:blipFill>
        <p:spPr>
          <a:xfrm>
            <a:off x="609600" y="4637532"/>
            <a:ext cx="3352800" cy="2156968"/>
          </a:xfrm>
          <a:prstGeom prst="rect">
            <a:avLst/>
          </a:prstGeom>
        </p:spPr>
      </p:pic>
    </p:spTree>
    <p:extLst>
      <p:ext uri="{BB962C8B-B14F-4D97-AF65-F5344CB8AC3E}">
        <p14:creationId xmlns:p14="http://schemas.microsoft.com/office/powerpoint/2010/main" val="45044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p>
          <a:p>
            <a:pPr marL="342900" lvl="1" indent="-342900" eaLnBrk="1" hangingPunct="1">
              <a:spcAft>
                <a:spcPts val="1800"/>
              </a:spcAft>
              <a:buClr>
                <a:srgbClr val="4C4C4C"/>
              </a:buClr>
              <a:buSzTx/>
            </a:pPr>
            <a:endParaRPr lang="en-US" sz="2200" dirty="0"/>
          </a:p>
          <a:p>
            <a:pPr marL="342900" lvl="1" indent="-342900" eaLnBrk="1" hangingPunct="1">
              <a:spcAft>
                <a:spcPts val="1800"/>
              </a:spcAft>
              <a:buClr>
                <a:srgbClr val="4C4C4C"/>
              </a:buClr>
              <a:buSzTx/>
            </a:pPr>
            <a:r>
              <a:rPr lang="en-US" sz="2200" dirty="0" smtClean="0"/>
              <a:t>Open your Final Project files (code and report)</a:t>
            </a:r>
          </a:p>
          <a:p>
            <a:pPr marL="342900" lvl="1" indent="-342900" eaLnBrk="1" hangingPunct="1">
              <a:spcAft>
                <a:spcPts val="1800"/>
              </a:spcAft>
              <a:buClr>
                <a:srgbClr val="4C4C4C"/>
              </a:buClr>
              <a:buSzTx/>
            </a:pPr>
            <a:r>
              <a:rPr lang="en-US" sz="2200" dirty="0"/>
              <a:t>A</a:t>
            </a:r>
            <a:r>
              <a:rPr lang="en-US" sz="2200" dirty="0" smtClean="0"/>
              <a:t>nswer Question 7</a:t>
            </a:r>
            <a:endParaRPr lang="en-US" sz="22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62</a:t>
            </a:fld>
            <a:endParaRPr lang="en-US" altLang="en-US" sz="1200">
              <a:solidFill>
                <a:srgbClr val="D38E27"/>
              </a:solidFill>
              <a:latin typeface="Arial" charset="0"/>
            </a:endParaRPr>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231775" y="1819275"/>
            <a:ext cx="875665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a:t>Are more expensive restaurants generally better than cheaper ones</a:t>
            </a:r>
            <a:r>
              <a:rPr lang="en-US" sz="4000" i="1" dirty="0" smtClean="0"/>
              <a:t>?</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64</a:t>
            </a:fld>
            <a:endParaRPr lang="en-US" altLang="en-US" sz="1200">
              <a:solidFill>
                <a:srgbClr val="D38E27"/>
              </a:solidFill>
              <a:latin typeface="Arial" charset="0"/>
            </a:endParaRPr>
          </a:p>
        </p:txBody>
      </p:sp>
    </p:spTree>
    <p:extLst>
      <p:ext uri="{BB962C8B-B14F-4D97-AF65-F5344CB8AC3E}">
        <p14:creationId xmlns:p14="http://schemas.microsoft.com/office/powerpoint/2010/main" val="20858753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scatterplots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star rating 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66</a:t>
            </a:fld>
            <a:endParaRPr lang="en-US" altLang="en-US" sz="1200">
              <a:solidFill>
                <a:srgbClr val="D38E27"/>
              </a:solidFill>
              <a:latin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it positive or negative?</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828800"/>
            <a:ext cx="9296400" cy="4478149"/>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a:t>
            </a:r>
            <a:r>
              <a:rPr lang="en-US" dirty="0" smtClean="0">
                <a:solidFill>
                  <a:schemeClr val="bg1"/>
                </a:solidFill>
                <a:latin typeface="Courier New" charset="0"/>
                <a:ea typeface="Courier New" charset="0"/>
                <a:cs typeface="Courier New" charset="0"/>
              </a:rPr>
              <a:t>inear-regression</a:t>
            </a:r>
            <a:r>
              <a:rPr lang="en-US" dirty="0" smtClean="0">
                <a:solidFill>
                  <a:schemeClr val="bg1"/>
                </a:solidFill>
              </a:rPr>
              <a:t> 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7" name="Rectangular Callout 6"/>
          <p:cNvSpPr/>
          <p:nvPr/>
        </p:nvSpPr>
        <p:spPr>
          <a:xfrm>
            <a:off x="7239000" y="10668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smtClean="0"/>
              <a:t>“</a:t>
            </a:r>
            <a:r>
              <a:rPr lang="en-US" i="1" dirty="0" err="1"/>
              <a:t>i</a:t>
            </a:r>
            <a:r>
              <a:rPr lang="en-US" i="1" dirty="0" err="1" smtClean="0"/>
              <a:t>sh</a:t>
            </a:r>
            <a:r>
              <a:rPr lang="en-US" i="1" dirty="0" smtClean="0"/>
              <a:t>”</a:t>
            </a:r>
            <a:endParaRPr lang="en-US" i="1"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541686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plot</a:t>
            </a:r>
          </a:p>
          <a:p>
            <a:pPr marL="525463" indent="-327025">
              <a:buFont typeface="Arial" charset="0"/>
              <a:buChar char="•"/>
            </a:pP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plots :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Plot</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p>
          <a:p>
            <a:pPr marL="655638" indent="-457200">
              <a:buFont typeface="Arial" charset="0"/>
              <a:buChar char="•"/>
            </a:pPr>
            <a:endParaRPr lang="en-US" dirty="0">
              <a:solidFill>
                <a:schemeClr val="bg1"/>
              </a:solidFill>
            </a:endParaRPr>
          </a:p>
          <a:p>
            <a:pPr algn="ctr"/>
            <a:r>
              <a:rPr lang="en-US" dirty="0">
                <a:solidFill>
                  <a:schemeClr val="accent1"/>
                </a:solidFill>
              </a:rPr>
              <a:t># r-squared : </a:t>
            </a:r>
            <a:r>
              <a:rPr lang="en-US" dirty="0" smtClean="0">
                <a:solidFill>
                  <a:schemeClr val="accent1"/>
                </a:solidFill>
              </a:rPr>
              <a:t>List&lt;</a:t>
            </a:r>
            <a:r>
              <a:rPr lang="en-US" dirty="0" err="1" smtClean="0">
                <a:solidFill>
                  <a:schemeClr val="accent1"/>
                </a:solidFill>
              </a:rPr>
              <a:t>Num</a:t>
            </a:r>
            <a:r>
              <a:rPr lang="en-US" dirty="0" smtClean="0">
                <a:solidFill>
                  <a:schemeClr val="accent1"/>
                </a:solidFill>
              </a:rPr>
              <a:t>&gt; List&lt;</a:t>
            </a:r>
            <a:r>
              <a:rPr lang="en-US" dirty="0" err="1" smtClean="0">
                <a:solidFill>
                  <a:schemeClr val="accent1"/>
                </a:solidFill>
              </a:rPr>
              <a:t>Num</a:t>
            </a:r>
            <a:r>
              <a:rPr lang="en-US" dirty="0" smtClean="0">
                <a:solidFill>
                  <a:schemeClr val="accent1"/>
                </a:solidFill>
              </a:rPr>
              <a:t>&gt; </a:t>
            </a:r>
            <a:r>
              <a:rPr lang="en-US" dirty="0">
                <a:solidFill>
                  <a:schemeClr val="accent1"/>
                </a:solidFill>
              </a:rPr>
              <a:t>(</a:t>
            </a:r>
            <a:r>
              <a:rPr lang="en-US" dirty="0" err="1" smtClean="0">
                <a:solidFill>
                  <a:schemeClr val="accent1"/>
                </a:solidFill>
              </a:rPr>
              <a:t>Num</a:t>
            </a:r>
            <a:r>
              <a:rPr lang="en-US" dirty="0" smtClean="0">
                <a:solidFill>
                  <a:schemeClr val="accent1"/>
                </a:solidFill>
              </a:rPr>
              <a:t>-</a:t>
            </a:r>
            <a:r>
              <a:rPr lang="en-US" dirty="0">
                <a:solidFill>
                  <a:schemeClr val="accent1"/>
                </a:solidFill>
              </a:rPr>
              <a:t>&gt;</a:t>
            </a:r>
            <a:r>
              <a:rPr lang="en-US" dirty="0" err="1" smtClean="0">
                <a:solidFill>
                  <a:schemeClr val="accent1"/>
                </a:solidFill>
              </a:rPr>
              <a:t>Num</a:t>
            </a:r>
            <a:r>
              <a:rPr lang="en-US" dirty="0" smtClean="0">
                <a:solidFill>
                  <a:schemeClr val="accent1"/>
                </a:solidFill>
              </a:rPr>
              <a:t>) </a:t>
            </a:r>
            <a:r>
              <a:rPr lang="en-US" dirty="0">
                <a:solidFill>
                  <a:schemeClr val="accent1"/>
                </a:solidFill>
              </a:rPr>
              <a:t>-&gt; </a:t>
            </a:r>
            <a:r>
              <a:rPr lang="en-US" dirty="0" err="1" smtClean="0">
                <a:solidFill>
                  <a:schemeClr val="accent1"/>
                </a:solidFill>
              </a:rPr>
              <a:t>Num</a:t>
            </a:r>
            <a:r>
              <a:rPr lang="en-US" dirty="0">
                <a:solidFill>
                  <a:schemeClr val="accent1"/>
                </a:solidFill>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1" end="11"/>
                                            </p:txEl>
                                          </p:spTgt>
                                        </p:tgtEl>
                                        <p:attrNameLst>
                                          <p:attrName>style.visibility</p:attrName>
                                        </p:attrNameLst>
                                      </p:cBhvr>
                                      <p:to>
                                        <p:strVal val="visible"/>
                                      </p:to>
                                    </p:set>
                                    <p:animEffect transition="in" filter="fade">
                                      <p:cBhvr>
                                        <p:cTn id="3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63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Open </a:t>
            </a:r>
            <a:r>
              <a:rPr lang="en-US" altLang="en-US" sz="2400" dirty="0">
                <a:latin typeface="Arial" charset="0"/>
                <a:ea typeface="Arial" charset="0"/>
                <a:cs typeface="Arial" charset="0"/>
              </a:rPr>
              <a:t>your Final Project Files (code and report)</a:t>
            </a:r>
          </a:p>
          <a:p>
            <a:pPr marL="342900" indent="-342900" eaLnBrk="1" hangingPunct="1">
              <a:lnSpc>
                <a:spcPct val="150000"/>
              </a:lnSpc>
              <a:spcAft>
                <a:spcPts val="1800"/>
              </a:spcAft>
              <a:buClr>
                <a:srgbClr val="4C4C4C"/>
              </a:buClr>
              <a:buSzTx/>
            </a:pPr>
            <a:r>
              <a:rPr lang="en-US" altLang="en-US" sz="2400" dirty="0" smtClean="0">
                <a:latin typeface="Arial" charset="0"/>
                <a:ea typeface="Arial" charset="0"/>
                <a:cs typeface="Arial" charset="0"/>
              </a:rPr>
              <a:t>Answer Question 8: </a:t>
            </a:r>
            <a:r>
              <a:rPr lang="en-US" altLang="en-US" sz="2400" dirty="0">
                <a:latin typeface="Arial" charset="0"/>
                <a:ea typeface="Arial" charset="0"/>
                <a:cs typeface="Arial" charset="0"/>
              </a:rPr>
              <a:t>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smtClean="0">
              <a:latin typeface="Arial" charset="0"/>
              <a:ea typeface="Arial" charset="0"/>
              <a:cs typeface="Arial" charset="0"/>
            </a:endParaRPr>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1054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1054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18288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4102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360748"/>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a:t>
            </a:r>
            <a:r>
              <a:rPr lang="en-US" dirty="0" smtClean="0">
                <a:solidFill>
                  <a:schemeClr val="tx1"/>
                </a:solidFill>
              </a:rPr>
              <a:t>olon</a:t>
            </a:r>
            <a:endParaRPr lang="en-US" dirty="0">
              <a:solidFill>
                <a:schemeClr val="tx1"/>
              </a:solidFill>
            </a:endParaRPr>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Professional DS tools aren’t student-friendly</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Non-DS languages are cumbersome</a:t>
            </a:r>
          </a:p>
          <a:p>
            <a:pPr lvl="1">
              <a:lnSpc>
                <a:spcPct val="150000"/>
              </a:lnSpc>
            </a:pPr>
            <a:r>
              <a:rPr lang="en-US" altLang="en-US" dirty="0" smtClean="0">
                <a:ea typeface="ＭＳ Ｐゴシック" charset="-128"/>
                <a:cs typeface="Helvetica" charset="0"/>
              </a:rPr>
              <a:t>Importing data</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take time!</a:t>
            </a:r>
          </a:p>
          <a:p>
            <a:pPr>
              <a:lnSpc>
                <a:spcPct val="150000"/>
              </a:lnSpc>
            </a:pPr>
            <a:r>
              <a:rPr lang="en-US" altLang="en-US" dirty="0" smtClean="0">
                <a:ea typeface="ＭＳ Ｐゴシック" charset="-128"/>
                <a:cs typeface="Helvetica" charset="0"/>
              </a:rPr>
              <a:t>Off-the-shelf means teachers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54"/>
            <a:ext cx="9144000" cy="6841806"/>
          </a:xfrm>
          <a:prstGeom prst="rect">
            <a:avLst/>
          </a:prstGeom>
        </p:spPr>
      </p:pic>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smtClean="0">
                <a:solidFill>
                  <a:schemeClr val="tx1"/>
                </a:solidFill>
                <a:latin typeface="Arial" charset="0"/>
                <a:ea typeface="Arial" charset="0"/>
                <a:cs typeface="Arial" charset="0"/>
              </a:rPr>
              <a:t>Complete the Table Plan on Page 29</a:t>
            </a:r>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9.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10</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write a </a:t>
            </a:r>
            <a:r>
              <a:rPr lang="en-US" sz="2000" i="1" dirty="0" smtClean="0">
                <a:latin typeface="Arial" charset="0"/>
                <a:ea typeface="Arial" charset="0"/>
                <a:cs typeface="Arial" charset="0"/>
              </a:rPr>
              <a:t>check</a:t>
            </a:r>
            <a:r>
              <a:rPr lang="en-US" sz="2000" dirty="0" smtClean="0">
                <a:latin typeface="Arial" charset="0"/>
                <a:ea typeface="Arial" charset="0"/>
                <a:cs typeface="Arial" charset="0"/>
              </a:rPr>
              <a:t>? (i.e. </a:t>
            </a:r>
            <a:r>
              <a:rPr lang="mr-IN" sz="2000" dirty="0" smtClean="0">
                <a:latin typeface="Arial" charset="0"/>
                <a:ea typeface="Arial" charset="0"/>
                <a:cs typeface="Arial" charset="0"/>
              </a:rPr>
              <a:t>–</a:t>
            </a:r>
            <a:r>
              <a:rPr lang="en-US" sz="2000" dirty="0" smtClean="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a:t>
            </a:r>
            <a:r>
              <a:rPr lang="en-US" sz="2000" i="1" dirty="0" smtClean="0">
                <a:latin typeface="Arial" charset="0"/>
                <a:ea typeface="Arial" charset="0"/>
                <a:cs typeface="Arial" charset="0"/>
              </a:rPr>
              <a:t>use that check in a query</a:t>
            </a:r>
            <a:r>
              <a:rPr lang="en-US" sz="2000" dirty="0" smtClean="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Build a DS tool made for learning!</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Easy importing from Google Sheets</a:t>
            </a:r>
            <a:endParaRPr lang="en-US" altLang="en-US" dirty="0" smtClean="0">
              <a:ea typeface="ＭＳ Ｐゴシック" charset="-128"/>
              <a:cs typeface="Helvetica" charset="0"/>
            </a:endParaRPr>
          </a:p>
          <a:p>
            <a:pPr>
              <a:lnSpc>
                <a:spcPct val="150000"/>
              </a:lnSpc>
            </a:pPr>
            <a:r>
              <a:rPr lang="en-US" altLang="en-US" dirty="0">
                <a:ea typeface="ＭＳ Ｐゴシック" charset="-128"/>
                <a:cs typeface="Helvetica" charset="0"/>
              </a:rPr>
              <a:t>Make tables as easy as numbers</a:t>
            </a:r>
          </a:p>
          <a:p>
            <a:pPr>
              <a:lnSpc>
                <a:spcPct val="150000"/>
              </a:lnSpc>
            </a:pPr>
            <a:r>
              <a:rPr lang="en-US" altLang="en-US" dirty="0" smtClean="0">
                <a:ea typeface="ＭＳ Ｐゴシック" charset="-128"/>
                <a:cs typeface="Helvetica" charset="0"/>
              </a:rPr>
              <a:t>If tables are </a:t>
            </a:r>
            <a:r>
              <a:rPr lang="en-US" altLang="en-US" i="1" dirty="0" smtClean="0">
                <a:ea typeface="ＭＳ Ｐゴシック" charset="-128"/>
                <a:cs typeface="Helvetica" charset="0"/>
              </a:rPr>
              <a:t>values</a:t>
            </a:r>
            <a:r>
              <a:rPr lang="en-US" altLang="en-US" dirty="0" smtClean="0">
                <a:ea typeface="ＭＳ Ｐゴシック" charset="-128"/>
                <a:cs typeface="Helvetica" charset="0"/>
              </a:rPr>
              <a:t>, queries are </a:t>
            </a:r>
            <a:r>
              <a:rPr lang="en-US" altLang="en-US" i="1" dirty="0" smtClean="0">
                <a:ea typeface="ＭＳ Ｐゴシック" charset="-128"/>
                <a:cs typeface="Helvetica" charset="0"/>
              </a:rPr>
              <a:t>expressions</a:t>
            </a:r>
          </a:p>
          <a:p>
            <a:pPr lvl="1">
              <a:lnSpc>
                <a:spcPct val="150000"/>
              </a:lnSpc>
            </a:pPr>
            <a:r>
              <a:rPr lang="en-US" altLang="en-US" b="1" u="sng" dirty="0" smtClean="0">
                <a:ea typeface="ＭＳ Ｐゴシック" charset="-128"/>
                <a:cs typeface="Helvetica" charset="0"/>
              </a:rPr>
              <a:t>No loops!</a:t>
            </a:r>
          </a:p>
          <a:p>
            <a:pPr>
              <a:lnSpc>
                <a:spcPct val="150000"/>
              </a:lnSpc>
            </a:pPr>
            <a:r>
              <a:rPr lang="en-US" altLang="en-US" dirty="0">
                <a:ea typeface="ＭＳ Ｐゴシック" charset="-128"/>
                <a:cs typeface="Helvetica" charset="0"/>
              </a:rPr>
              <a:t>Curated </a:t>
            </a:r>
            <a:r>
              <a:rPr lang="en-US" altLang="en-US" dirty="0" smtClean="0">
                <a:ea typeface="ＭＳ Ｐゴシック" charset="-128"/>
                <a:cs typeface="Helvetica" charset="0"/>
              </a:rPr>
              <a:t>datasets, </a:t>
            </a:r>
            <a:r>
              <a:rPr lang="en-US" altLang="en-US" dirty="0" smtClean="0">
                <a:ea typeface="ＭＳ Ｐゴシック" charset="-128"/>
                <a:cs typeface="Helvetica" charset="0"/>
              </a:rPr>
              <a:t>curriculum</a:t>
            </a:r>
            <a:r>
              <a:rPr lang="en-US" altLang="en-US" dirty="0">
                <a:ea typeface="ＭＳ Ｐゴシック" charset="-128"/>
                <a:cs typeface="Helvetica" charset="0"/>
              </a:rPr>
              <a:t> </a:t>
            </a:r>
            <a:r>
              <a:rPr lang="en-US" altLang="en-US" dirty="0" smtClean="0">
                <a:ea typeface="ＭＳ Ｐゴシック" charset="-128"/>
                <a:cs typeface="Helvetica" charset="0"/>
              </a:rPr>
              <a:t>and</a:t>
            </a:r>
            <a:r>
              <a:rPr lang="en-US" altLang="en-US" dirty="0" smtClean="0">
                <a:ea typeface="ＭＳ Ｐゴシック" charset="-128"/>
                <a:cs typeface="Helvetica" charset="0"/>
              </a:rPr>
              <a:t> pedagogy</a:t>
            </a:r>
            <a:endParaRPr lang="en-US" altLang="en-US" dirty="0">
              <a:ea typeface="ＭＳ Ｐゴシック" charset="-128"/>
              <a:cs typeface="Helvetica" charset="0"/>
            </a:endParaRPr>
          </a:p>
        </p:txBody>
      </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a:t>
            </a:r>
            <a:r>
              <a:rPr lang="en-US" dirty="0" smtClean="0">
                <a:solidFill>
                  <a:schemeClr val="tx1"/>
                </a:solidFill>
              </a:rPr>
              <a:t>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a:t>
            </a:r>
            <a:r>
              <a:rPr lang="en-US" altLang="en-US" dirty="0" smtClean="0">
                <a:solidFill>
                  <a:schemeClr val="bg1"/>
                </a:solidFill>
                <a:ea typeface="Arial" charset="0"/>
                <a:cs typeface="Arial" charset="0"/>
              </a:rPr>
              <a:t>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a:t>
            </a:r>
            <a:r>
              <a:rPr lang="en-US" dirty="0" smtClean="0">
                <a:solidFill>
                  <a:schemeClr val="bg1"/>
                </a:solidFill>
                <a:ea typeface="Arial" charset="0"/>
                <a:cs typeface="Arial" charset="0"/>
              </a:rPr>
              <a:t>these queries</a:t>
            </a:r>
            <a:endParaRPr lang="en-US" dirty="0">
              <a:solidFill>
                <a:schemeClr val="bg1"/>
              </a:solidFill>
              <a:ea typeface="Arial" charset="0"/>
              <a:cs typeface="Arial" charset="0"/>
            </a:endParaRPr>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r>
              <a:rPr lang="en-US" sz="2000" dirty="0" smtClean="0">
                <a:latin typeface="Arial" charset="0"/>
                <a:ea typeface="Arial" charset="0"/>
                <a:cs typeface="Arial" charset="0"/>
              </a:rPr>
              <a:t>)</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smtClean="0">
                <a:latin typeface="Helvetica" charset="0"/>
                <a:ea typeface="Helvetica" charset="0"/>
                <a:cs typeface="Helvetica" charset="0"/>
              </a:rPr>
              <a:t>Page 32:</a:t>
            </a:r>
            <a:r>
              <a:rPr lang="en-US" sz="3400" dirty="0" smtClean="0">
                <a:latin typeface="Courier New" charset="0"/>
                <a:ea typeface="Courier New" charset="0"/>
                <a:cs typeface="Courier New" charset="0"/>
              </a:rPr>
              <a:t> Recent Title &amp; Year</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gridCol w="457200"/>
                <a:gridCol w="445847"/>
                <a:gridCol w="742976"/>
                <a:gridCol w="742976"/>
                <a:gridCol w="430402"/>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a:t>
                      </a:r>
                      <a:r>
                        <a:rPr lang="en-US" sz="1100" dirty="0" smtClean="0">
                          <a:effectLst/>
                        </a:rPr>
                        <a:t>The</a:t>
                      </a:r>
                      <a:r>
                        <a:rPr lang="en-US" sz="1100" baseline="0" dirty="0" smtClean="0">
                          <a:effectLst/>
                        </a:rPr>
                        <a:t>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gridCol w="461276"/>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year</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descending</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a:t>
            </a:r>
            <a:r>
              <a:rPr lang="en-US" sz="3400" dirty="0" smtClean="0">
                <a:latin typeface="Helvetica" charset="0"/>
                <a:ea typeface="Helvetica" charset="0"/>
                <a:cs typeface="Helvetica" charset="0"/>
              </a:rPr>
              <a:t>33:</a:t>
            </a:r>
            <a:r>
              <a:rPr lang="en-US" sz="3400" dirty="0" smtClean="0">
                <a:latin typeface="Courier New" charset="0"/>
                <a:ea typeface="Courier New" charset="0"/>
                <a:cs typeface="Courier New" charset="0"/>
              </a:rPr>
              <a:t> Title and Overseas</a:t>
            </a:r>
            <a:endParaRPr lang="en-US" sz="3400"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gridCol w="457200"/>
                <a:gridCol w="500945"/>
                <a:gridCol w="632631"/>
                <a:gridCol w="729708"/>
                <a:gridCol w="422716"/>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a:effectLst/>
                        </a:rPr>
                        <a:t>Ice Age: The </a:t>
                      </a:r>
                      <a:r>
                        <a:rPr lang="en-US" sz="1100" dirty="0" smtClean="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gridCol w="658368"/>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smtClean="0">
                          <a:effectLst/>
                        </a:rPr>
                        <a:t>Overseas</a:t>
                      </a:r>
                      <a:endParaRPr lang="en-US" sz="1100" b="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tr>
              <a:tr h="137160">
                <a:tc>
                  <a:txBody>
                    <a:bodyPr/>
                    <a:lstStyle/>
                    <a:p>
                      <a:pPr marL="0" marR="0">
                        <a:spcBef>
                          <a:spcPts val="0"/>
                        </a:spcBef>
                        <a:spcAft>
                          <a:spcPts val="0"/>
                        </a:spcAft>
                      </a:pPr>
                      <a:r>
                        <a:rPr lang="en-US" sz="1100" dirty="0" smtClean="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smtClean="0">
                          <a:effectLst/>
                          <a:latin typeface="Franklin Gothic Book" charset="0"/>
                          <a:ea typeface="Franklin Gothic Book" charset="0"/>
                          <a:cs typeface="Franklin Gothic Book" charset="0"/>
                        </a:rPr>
                        <a:t>379.2</a:t>
                      </a:r>
                      <a:endParaRPr lang="en-US" sz="1100" b="0" dirty="0">
                        <a:effectLst/>
                        <a:latin typeface="Franklin Gothic Book" charset="0"/>
                        <a:ea typeface="Franklin Gothic Book" charset="0"/>
                        <a:cs typeface="Franklin Gothic Book" charset="0"/>
                      </a:endParaRPr>
                    </a:p>
                  </a:txBody>
                  <a:tcPr marL="28575" marR="28575"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year &lt; 2010</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movies-sieved</a:t>
            </a:r>
            <a:endParaRPr lang="en-US" sz="1600" dirty="0">
              <a:solidFill>
                <a:schemeClr val="bg1"/>
              </a:solidFill>
              <a:latin typeface="Comic Sans MS" charset="0"/>
              <a:ea typeface="Comic Sans MS" charset="0"/>
              <a:cs typeface="Comic Sans MS" charset="0"/>
            </a:endParaRP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a:t>
            </a:r>
            <a:r>
              <a:rPr lang="en-US" sz="1600" smtClean="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t>
            </a:r>
            <a:r>
              <a:rPr lang="en-US" sz="1600" dirty="0" err="1" smtClean="0">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smtClean="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smtClean="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all </a:t>
            </a:r>
            <a:r>
              <a:rPr lang="en-US" sz="1600" u="sng" dirty="0" smtClean="0">
                <a:latin typeface="Arial" charset="0"/>
                <a:ea typeface="Arial" charset="0"/>
                <a:cs typeface="Arial" charset="0"/>
              </a:rPr>
              <a:t>relevant </a:t>
            </a:r>
            <a:r>
              <a:rPr lang="en-US" sz="1600" dirty="0" smtClean="0">
                <a:latin typeface="Arial" charset="0"/>
                <a:ea typeface="Arial" charset="0"/>
                <a:cs typeface="Arial" charset="0"/>
              </a:rPr>
              <a:t>columns</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smtClean="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200" dirty="0" smtClean="0">
                <a:latin typeface="Arial" charset="0"/>
                <a:ea typeface="Arial" charset="0"/>
                <a:cs typeface="Arial" charset="0"/>
              </a:rPr>
              <a:t>Turn to Page 34</a:t>
            </a:r>
            <a:r>
              <a:rPr lang="mr-IN" sz="2200" dirty="0" smtClean="0">
                <a:latin typeface="Arial" charset="0"/>
                <a:ea typeface="Arial" charset="0"/>
                <a:cs typeface="Arial" charset="0"/>
              </a:rPr>
              <a:t>…</a:t>
            </a:r>
            <a:r>
              <a:rPr lang="en-US" sz="2200" dirty="0" smtClean="0">
                <a:latin typeface="Arial" charset="0"/>
                <a:ea typeface="Arial" charset="0"/>
                <a:cs typeface="Arial" charset="0"/>
              </a:rPr>
              <a:t> </a:t>
            </a:r>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smtClean="0">
                <a:latin typeface="Helvetica" charset="0"/>
                <a:ea typeface="Helvetica" charset="0"/>
                <a:cs typeface="Helvetica" charset="0"/>
              </a:rPr>
              <a:t>Page 35:</a:t>
            </a:r>
            <a:r>
              <a:rPr lang="en-US" dirty="0" smtClean="0">
                <a:latin typeface="Courier New" charset="0"/>
                <a:ea typeface="Courier New" charset="0"/>
                <a:cs typeface="Courier New" charset="0"/>
              </a:rPr>
              <a:t> Asian GDPs</a:t>
            </a:r>
            <a:endParaRPr lang="en-US" dirty="0">
              <a:latin typeface="Courier New" charset="0"/>
              <a:ea typeface="Courier New" charset="0"/>
              <a:cs typeface="Courier New"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continent == “</a:t>
            </a:r>
            <a:r>
              <a:rPr lang="en-US" sz="1600" dirty="0" err="1" smtClean="0">
                <a:solidFill>
                  <a:schemeClr val="bg1"/>
                </a:solidFill>
                <a:latin typeface="Comic Sans MS" charset="0"/>
                <a:ea typeface="Comic Sans MS" charset="0"/>
                <a:cs typeface="Comic Sans MS" charset="0"/>
              </a:rPr>
              <a:t>asia</a:t>
            </a:r>
            <a:r>
              <a:rPr lang="en-US" sz="1600" dirty="0" smtClean="0">
                <a:solidFill>
                  <a:schemeClr val="bg1"/>
                </a:solidFill>
                <a:latin typeface="Comic Sans MS" charset="0"/>
                <a:ea typeface="Comic Sans MS" charset="0"/>
                <a:cs typeface="Comic Sans MS" charset="0"/>
              </a:rPr>
              <a:t>”</a:t>
            </a:r>
            <a:endParaRPr lang="en-US" sz="1600" dirty="0">
              <a:solidFill>
                <a:schemeClr val="bg1"/>
              </a:solidFill>
              <a:latin typeface="Comic Sans MS" charset="0"/>
              <a:ea typeface="Comic Sans MS" charset="0"/>
              <a:cs typeface="Comic Sans MS" charset="0"/>
            </a:endParaRP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a:t>
            </a:r>
            <a:endParaRPr lang="en-US" sz="1600" dirty="0">
              <a:solidFill>
                <a:schemeClr val="bg1"/>
              </a:solidFill>
              <a:latin typeface="Comic Sans MS" charset="0"/>
              <a:ea typeface="Comic Sans MS" charset="0"/>
              <a:cs typeface="Comic Sans MS" charset="0"/>
            </a:endParaRP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countries-ordered</a:t>
            </a:r>
            <a:endParaRPr lang="en-US" sz="1600" dirty="0">
              <a:solidFill>
                <a:schemeClr val="bg1"/>
              </a:solidFill>
              <a:latin typeface="Comic Sans MS" charset="0"/>
              <a:ea typeface="Comic Sans MS" charset="0"/>
              <a:cs typeface="Comic Sans MS" charset="0"/>
            </a:endParaRP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country, </a:t>
            </a:r>
            <a:r>
              <a:rPr lang="en-US" sz="1600" dirty="0" err="1" smtClean="0">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smtClean="0">
                <a:solidFill>
                  <a:schemeClr val="bg1"/>
                </a:solidFill>
                <a:latin typeface="Comic Sans MS" charset="0"/>
                <a:ea typeface="Comic Sans MS" charset="0"/>
                <a:cs typeface="Comic Sans MS" charset="0"/>
              </a:rPr>
              <a:t>gdp</a:t>
            </a:r>
            <a:r>
              <a:rPr lang="en-US" sz="1600" dirty="0" smtClean="0">
                <a:solidFill>
                  <a:schemeClr val="bg1"/>
                </a:solidFill>
                <a:latin typeface="Comic Sans MS" charset="0"/>
                <a:ea typeface="Comic Sans MS" charset="0"/>
                <a:cs typeface="Comic Sans MS" charset="0"/>
              </a:rPr>
              <a:t> ascending</a:t>
            </a:r>
            <a:endParaRPr lang="en-US" sz="1600" dirty="0">
              <a:solidFill>
                <a:schemeClr val="bg1"/>
              </a:solidFill>
              <a:latin typeface="Comic Sans MS" charset="0"/>
              <a:ea typeface="Comic Sans MS" charset="0"/>
              <a:cs typeface="Comic Sans MS" charset="0"/>
            </a:endParaRP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smtClean="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a:t>
            </a:r>
            <a:r>
              <a:rPr lang="en-US" sz="1600" smtClean="0">
                <a:solidFill>
                  <a:schemeClr val="bg1"/>
                </a:solidFill>
                <a:latin typeface="Comic Sans MS" charset="0"/>
                <a:ea typeface="Comic Sans MS" charset="0"/>
                <a:cs typeface="Comic Sans MS" charset="0"/>
              </a:rPr>
              <a:t>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4"/>
              </a:rPr>
              <a:t>Syntax Error file</a:t>
            </a:r>
            <a:r>
              <a:rPr lang="en-US" sz="2400" dirty="0" smtClean="0">
                <a:latin typeface="Arial" charset="0"/>
                <a:ea typeface="Arial" charset="0"/>
                <a:cs typeface="Arial" charset="0"/>
              </a:rPr>
              <a:t>, and debug these </a:t>
            </a:r>
            <a:r>
              <a:rPr lang="en-US" sz="2400" smtClean="0">
                <a:latin typeface="Arial" charset="0"/>
                <a:ea typeface="Arial" charset="0"/>
                <a:cs typeface="Arial" charset="0"/>
              </a:rPr>
              <a:t>queries!</a:t>
            </a:r>
            <a:endParaRPr lang="en-US" sz="2400" dirty="0" smtClean="0">
              <a:latin typeface="Arial" charset="0"/>
              <a:ea typeface="Arial" charset="0"/>
              <a:cs typeface="Arial" charset="0"/>
            </a:endParaRPr>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smtClean="0">
                <a:latin typeface="Arial" charset="0"/>
                <a:ea typeface="Arial" charset="0"/>
                <a:cs typeface="Arial" charset="0"/>
              </a:rPr>
              <a:t>“</a:t>
            </a:r>
            <a:r>
              <a:rPr lang="en-US" sz="4000" i="1" dirty="0" smtClean="0"/>
              <a:t>How much of Asia’s GDP does China generate?</a:t>
            </a:r>
            <a:r>
              <a:rPr lang="en-US" altLang="en-US" sz="4000" i="1" dirty="0" smtClean="0">
                <a:latin typeface="Arial" charset="0"/>
                <a:ea typeface="Arial" charset="0"/>
                <a:cs typeface="Arial" charset="0"/>
              </a:rPr>
              <a:t>”</a:t>
            </a:r>
            <a:endParaRPr lang="en-US" sz="40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9</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2595</TotalTime>
  <Words>4926</Words>
  <Application>Microsoft Macintosh PowerPoint</Application>
  <PresentationFormat>On-screen Show (4:3)</PresentationFormat>
  <Paragraphs>1071</Paragraphs>
  <Slides>110</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110</vt:i4>
      </vt:variant>
    </vt:vector>
  </HeadingPairs>
  <TitlesOfParts>
    <vt:vector size="124"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Goals for this Workshop</vt:lpstr>
      <vt:lpstr>What does “Beta” mean?</vt:lpstr>
      <vt:lpstr>Agenda</vt:lpstr>
      <vt:lpstr>What is Data Science?</vt:lpstr>
      <vt:lpstr>Challenges for K12</vt:lpstr>
      <vt:lpstr>Bootstrap’s Solution</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Questions that Matter</vt:lpstr>
      <vt:lpstr>Driver / Navigator</vt:lpstr>
      <vt:lpstr>Numbers and Strings in Pyret</vt:lpstr>
      <vt:lpstr>Error Messages</vt:lpstr>
      <vt:lpstr>Definitions in Pyret</vt:lpstr>
      <vt:lpstr>Functions in Pyret</vt:lpstr>
      <vt:lpstr>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Scatterplotts</vt:lpstr>
      <vt:lpstr>Back to our Question…</vt:lpstr>
      <vt:lpstr>Choose Your Dataset</vt:lpstr>
      <vt:lpstr>PowerPoint Presentation</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Report</vt:lpstr>
      <vt:lpstr>Unit 4</vt:lpstr>
      <vt:lpstr>Bar and Pie Charts</vt:lpstr>
      <vt:lpstr>Frequency Bar Charts</vt:lpstr>
      <vt:lpstr>Project Report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scatterplots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301</cp:revision>
  <cp:lastPrinted>2010-06-15T20:49:49Z</cp:lastPrinted>
  <dcterms:created xsi:type="dcterms:W3CDTF">2015-08-09T14:46:48Z</dcterms:created>
  <dcterms:modified xsi:type="dcterms:W3CDTF">2017-07-11T20:09:33Z</dcterms:modified>
  <cp:category/>
</cp:coreProperties>
</file>